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2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4" r:id="rId58"/>
    <p:sldId id="315" r:id="rId59"/>
    <p:sldId id="316" r:id="rId60"/>
    <p:sldId id="317" r:id="rId61"/>
    <p:sldId id="318" r:id="rId62"/>
    <p:sldId id="319" r:id="rId63"/>
    <p:sldId id="320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100" d="100"/>
          <a:sy n="100" d="100"/>
        </p:scale>
        <p:origin x="-108" y="-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299BC8C-D05E-4966-90C6-DB66949B9446}" type="datetime1">
              <a:rPr lang="ko-KR" altLang="en-US" smtClean="0"/>
              <a:t>2013-10-15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2013-10-15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장 클래스와 객체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31435" y="1327650"/>
            <a:ext cx="8426813" cy="4889337"/>
            <a:chOff x="431435" y="1327650"/>
            <a:chExt cx="8426813" cy="488933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35" y="2409161"/>
              <a:ext cx="7524941" cy="371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순서도: 처리 7"/>
            <p:cNvSpPr/>
            <p:nvPr/>
          </p:nvSpPr>
          <p:spPr>
            <a:xfrm>
              <a:off x="3143240" y="1684840"/>
              <a:ext cx="2286016" cy="857256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</a:rPr>
                <a:t>이름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직업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나이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성별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혈액형</a:t>
              </a:r>
              <a:endParaRPr lang="en-US" altLang="ko-KR" sz="1200" dirty="0" smtClean="0">
                <a:solidFill>
                  <a:srgbClr val="00206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2060"/>
                  </a:solidFill>
                </a:rPr>
                <a:t>밥 먹기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잠자기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말하기</a:t>
              </a:r>
              <a:r>
                <a:rPr lang="en-US" altLang="ko-KR" sz="1200" dirty="0" smtClean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002060"/>
                  </a:solidFill>
                </a:rPr>
                <a:t>걷기</a:t>
              </a:r>
              <a:endParaRPr lang="en-US" altLang="ko-KR" sz="1200" dirty="0" smtClean="0">
                <a:solidFill>
                  <a:srgbClr val="00206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7620" y="1327650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클래스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사람</a:t>
              </a:r>
              <a:endParaRPr lang="ko-KR" altLang="en-US" sz="1200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19563" y="3717032"/>
              <a:ext cx="7938685" cy="2499955"/>
              <a:chOff x="919563" y="3368719"/>
              <a:chExt cx="7938685" cy="249995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51255" y="553630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객체</a:t>
                </a:r>
                <a:r>
                  <a:rPr lang="en-US" altLang="ko-KR" sz="1200" dirty="0" smtClean="0">
                    <a:solidFill>
                      <a:srgbClr val="0070C0"/>
                    </a:solidFill>
                  </a:rPr>
                  <a:t>:</a:t>
                </a:r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김미남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643834" y="3376641"/>
                <a:ext cx="12144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김미남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교수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47</a:t>
                </a: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남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AB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35696" y="3368719"/>
                <a:ext cx="13075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최승희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의사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/>
                  <a:t> 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45</a:t>
                </a: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/>
                  <a:t> 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A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9563" y="5591675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smtClean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smtClean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smtClean="0">
                    <a:solidFill>
                      <a:srgbClr val="0070C0"/>
                    </a:solidFill>
                  </a:rPr>
                  <a:t>최승희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79140" y="3376641"/>
                <a:ext cx="13330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err="1" smtClean="0">
                    <a:solidFill>
                      <a:srgbClr val="00B050"/>
                    </a:solidFill>
                  </a:rPr>
                  <a:t>이미녀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골프선수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28</a:t>
                </a: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smtClean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 smtClean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 smtClean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 smtClean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 smtClean="0">
                    <a:solidFill>
                      <a:srgbClr val="00B050"/>
                    </a:solidFill>
                  </a:rPr>
                  <a:t>O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48723" y="5558243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dirty="0" smtClean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dirty="0" err="1" smtClean="0">
                    <a:solidFill>
                      <a:srgbClr val="0070C0"/>
                    </a:solidFill>
                  </a:rPr>
                  <a:t>이미녀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/>
              <a:t>접근 권한은 다른 </a:t>
            </a:r>
            <a:r>
              <a:rPr lang="ko-KR" altLang="en-US" dirty="0" smtClean="0"/>
              <a:t>클래스들이 </a:t>
            </a:r>
            <a:r>
              <a:rPr lang="ko-KR" altLang="en-US" dirty="0"/>
              <a:t>이 </a:t>
            </a:r>
            <a:r>
              <a:rPr lang="ko-KR" altLang="en-US" dirty="0" smtClean="0"/>
              <a:t>클래스에 대해 </a:t>
            </a:r>
            <a:r>
              <a:rPr lang="ko-KR" altLang="en-US" dirty="0"/>
              <a:t>사용 혹은 접근이 가능함을 </a:t>
            </a: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  <a:endParaRPr lang="en-US" altLang="ko-KR" dirty="0"/>
          </a:p>
          <a:p>
            <a:r>
              <a:rPr lang="en-US" altLang="ko-KR" dirty="0" smtClean="0"/>
              <a:t>class </a:t>
            </a:r>
            <a:r>
              <a:rPr lang="en-US" altLang="ko-KR" dirty="0"/>
              <a:t>Person</a:t>
            </a:r>
          </a:p>
          <a:p>
            <a:pPr lvl="1"/>
            <a:r>
              <a:rPr lang="en-US" altLang="ko-KR" dirty="0"/>
              <a:t>Person</a:t>
            </a:r>
            <a:r>
              <a:rPr lang="ko-KR" altLang="en-US" dirty="0"/>
              <a:t>이라는 이름의 </a:t>
            </a:r>
            <a:r>
              <a:rPr lang="ko-KR" altLang="en-US" dirty="0" smtClean="0"/>
              <a:t>클래스 정의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다음에 클래스의 이름을 </a:t>
            </a:r>
            <a:r>
              <a:rPr lang="ko-KR" altLang="en-US" dirty="0" smtClean="0"/>
              <a:t>선</a:t>
            </a:r>
            <a:r>
              <a:rPr lang="ko-KR" altLang="en-US" dirty="0"/>
              <a:t>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멤버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/>
          </a:p>
          <a:p>
            <a:r>
              <a:rPr lang="ko-KR" altLang="en-US" dirty="0" smtClean="0"/>
              <a:t>필드</a:t>
            </a:r>
            <a:r>
              <a:rPr lang="en-US" altLang="ko-KR" dirty="0"/>
              <a:t>(field)</a:t>
            </a:r>
          </a:p>
          <a:p>
            <a:pPr lvl="1"/>
            <a:r>
              <a:rPr lang="ko-KR" altLang="en-US" dirty="0"/>
              <a:t>값을 저장할 </a:t>
            </a:r>
            <a:r>
              <a:rPr lang="ko-KR" altLang="en-US" dirty="0" smtClean="0"/>
              <a:t>멤버 </a:t>
            </a:r>
            <a:r>
              <a:rPr lang="ko-KR" altLang="en-US" dirty="0"/>
              <a:t>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</a:t>
            </a:r>
            <a:r>
              <a:rPr lang="ko-KR" altLang="en-US" dirty="0"/>
              <a:t>변수 혹은 필드라고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 </a:t>
            </a:r>
            <a:r>
              <a:rPr lang="ko-KR" altLang="en-US" dirty="0"/>
              <a:t>앞에 붙은 </a:t>
            </a:r>
            <a:r>
              <a:rPr lang="ko-KR" altLang="en-US" dirty="0" smtClean="0"/>
              <a:t>접근 </a:t>
            </a:r>
            <a:r>
              <a:rPr lang="ko-KR" altLang="en-US" dirty="0"/>
              <a:t>지정자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필드가 다른 클래스에서 접근될 수 있도록 </a:t>
            </a:r>
            <a:r>
              <a:rPr lang="ko-KR" altLang="en-US" dirty="0" smtClean="0"/>
              <a:t>공개한다는 의미</a:t>
            </a:r>
            <a:endParaRPr lang="en-US" altLang="ko-KR" dirty="0"/>
          </a:p>
          <a:p>
            <a:r>
              <a:rPr lang="ko-KR" altLang="en-US" dirty="0" err="1" smtClean="0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클래스의 이름과 동일한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/>
              <a:t>객체가 생성될 때만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함수이며 </a:t>
            </a:r>
            <a:r>
              <a:rPr lang="ko-KR" altLang="en-US" dirty="0"/>
              <a:t>객체의 행위를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앞에 붙은 접근 </a:t>
            </a:r>
            <a:r>
              <a:rPr lang="ko-KR" altLang="en-US" dirty="0" smtClean="0"/>
              <a:t>지정자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/>
              <a:t>다른 클래스에서 접근될 수 있도록 공개한다는 </a:t>
            </a:r>
            <a:r>
              <a:rPr lang="ko-KR" altLang="en-US" dirty="0" smtClean="0"/>
              <a:t>의</a:t>
            </a:r>
            <a:r>
              <a:rPr lang="ko-KR" altLang="en-US" dirty="0"/>
              <a:t>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7158" y="1285860"/>
            <a:ext cx="8408890" cy="5286412"/>
          </a:xfrm>
        </p:spPr>
        <p:txBody>
          <a:bodyPr/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키워드를 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생성자 호출</a:t>
            </a:r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3861048"/>
            <a:ext cx="676875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lt"/>
              </a:rPr>
              <a:t>public static void main (String </a:t>
            </a:r>
            <a:r>
              <a:rPr lang="en-US" altLang="ko-KR" sz="1400" dirty="0" err="1" smtClean="0">
                <a:latin typeface="+mj-lt"/>
              </a:rPr>
              <a:t>args</a:t>
            </a:r>
            <a:r>
              <a:rPr lang="en-US" altLang="ko-KR" sz="1400" dirty="0" smtClean="0">
                <a:latin typeface="+mj-lt"/>
              </a:rPr>
              <a:t>[]) { </a:t>
            </a:r>
          </a:p>
          <a:p>
            <a:pPr lvl="1"/>
            <a:r>
              <a:rPr lang="en-US" altLang="ko-KR" sz="1400" b="1" dirty="0" smtClean="0">
                <a:latin typeface="+mj-lt"/>
              </a:rPr>
              <a:t>Person </a:t>
            </a:r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; 		// </a:t>
            </a:r>
            <a:r>
              <a:rPr lang="ko-KR" altLang="en-US" sz="1400" b="1" dirty="0" err="1" smtClean="0">
                <a:latin typeface="+mj-lt"/>
              </a:rPr>
              <a:t>레퍼런스</a:t>
            </a:r>
            <a:r>
              <a:rPr lang="ko-KR" altLang="en-US" sz="1400" b="1" dirty="0" smtClean="0">
                <a:latin typeface="+mj-lt"/>
              </a:rPr>
              <a:t> 변수 </a:t>
            </a:r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선언</a:t>
            </a:r>
            <a:endParaRPr lang="en-US" altLang="ko-KR" sz="1400" b="1" dirty="0" smtClean="0">
              <a:latin typeface="+mj-lt"/>
            </a:endParaRPr>
          </a:p>
          <a:p>
            <a:pPr lvl="1"/>
            <a:r>
              <a:rPr lang="en-US" altLang="ko-KR" sz="1400" b="1" dirty="0" err="1" smtClean="0">
                <a:latin typeface="+mj-lt"/>
              </a:rPr>
              <a:t>aPerson</a:t>
            </a:r>
            <a:r>
              <a:rPr lang="en-US" altLang="ko-KR" sz="1400" b="1" dirty="0" smtClean="0">
                <a:latin typeface="+mj-lt"/>
              </a:rPr>
              <a:t> = new Person(“</a:t>
            </a:r>
            <a:r>
              <a:rPr lang="ko-KR" altLang="en-US" sz="1400" b="1" dirty="0" smtClean="0">
                <a:latin typeface="+mj-lt"/>
              </a:rPr>
              <a:t>김미남</a:t>
            </a:r>
            <a:r>
              <a:rPr lang="en-US" altLang="ko-KR" sz="1400" b="1" dirty="0" smtClean="0">
                <a:latin typeface="+mj-lt"/>
              </a:rPr>
              <a:t>”); 	// Person </a:t>
            </a:r>
            <a:r>
              <a:rPr lang="ko-KR" altLang="en-US" sz="1400" b="1" dirty="0" smtClean="0">
                <a:latin typeface="+mj-lt"/>
              </a:rPr>
              <a:t>객체 생성</a:t>
            </a:r>
            <a:endParaRPr lang="en-US" altLang="ko-KR" sz="1400" b="1" dirty="0" smtClean="0">
              <a:latin typeface="+mj-lt"/>
            </a:endParaRPr>
          </a:p>
          <a:p>
            <a:pPr lvl="1"/>
            <a:endParaRPr lang="en-US" altLang="ko-KR" sz="1400" dirty="0" smtClean="0">
              <a:latin typeface="+mj-lt"/>
            </a:endParaRPr>
          </a:p>
          <a:p>
            <a:pPr lvl="1"/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 = 30;		// </a:t>
            </a:r>
            <a:r>
              <a:rPr lang="ko-KR" altLang="en-US" sz="1400" dirty="0" smtClean="0"/>
              <a:t>객체 멤버 접근</a:t>
            </a:r>
            <a:endParaRPr lang="en-US" altLang="ko-KR" sz="1400" dirty="0" smtClean="0">
              <a:latin typeface="+mj-lt"/>
            </a:endParaRPr>
          </a:p>
          <a:p>
            <a:pPr marL="0" lvl="1"/>
            <a:r>
              <a:rPr lang="en-US" altLang="ko-KR" sz="1400" dirty="0" smtClean="0"/>
              <a:t>     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</a:t>
            </a:r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; 		// 30</a:t>
            </a:r>
          </a:p>
          <a:p>
            <a:r>
              <a:rPr lang="en-US" altLang="ko-KR" sz="1400" dirty="0" smtClean="0"/>
              <a:t>       String s = </a:t>
            </a:r>
            <a:r>
              <a:rPr lang="en-US" altLang="ko-KR" sz="1400" dirty="0" err="1" smtClean="0"/>
              <a:t>aPerson.getName</a:t>
            </a:r>
            <a:r>
              <a:rPr lang="en-US" altLang="ko-KR" sz="1400" dirty="0" smtClean="0"/>
              <a:t>(); 	// </a:t>
            </a:r>
            <a:r>
              <a:rPr lang="ko-KR" altLang="en-US" sz="1400" dirty="0" smtClean="0"/>
              <a:t>객체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호출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3500" y="3152775"/>
            <a:ext cx="3376546" cy="1038225"/>
          </a:xfrm>
          <a:custGeom>
            <a:avLst/>
            <a:gdLst>
              <a:gd name="connsiteX0" fmla="*/ 0 w 3376546"/>
              <a:gd name="connsiteY0" fmla="*/ 0 h 1038225"/>
              <a:gd name="connsiteX1" fmla="*/ 3257550 w 3376546"/>
              <a:gd name="connsiteY1" fmla="*/ 409575 h 1038225"/>
              <a:gd name="connsiteX2" fmla="*/ 2352675 w 3376546"/>
              <a:gd name="connsiteY2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6546" h="1038225">
                <a:moveTo>
                  <a:pt x="0" y="0"/>
                </a:moveTo>
                <a:cubicBezTo>
                  <a:pt x="1432719" y="118269"/>
                  <a:pt x="2865438" y="236538"/>
                  <a:pt x="3257550" y="409575"/>
                </a:cubicBezTo>
                <a:cubicBezTo>
                  <a:pt x="3649663" y="582613"/>
                  <a:pt x="3001169" y="810419"/>
                  <a:pt x="2352675" y="103822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17980" y="3495675"/>
            <a:ext cx="777470" cy="952500"/>
          </a:xfrm>
          <a:custGeom>
            <a:avLst/>
            <a:gdLst>
              <a:gd name="connsiteX0" fmla="*/ 339320 w 777470"/>
              <a:gd name="connsiteY0" fmla="*/ 0 h 952500"/>
              <a:gd name="connsiteX1" fmla="*/ 15470 w 777470"/>
              <a:gd name="connsiteY1" fmla="*/ 495300 h 952500"/>
              <a:gd name="connsiteX2" fmla="*/ 777470 w 77747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470" h="952500">
                <a:moveTo>
                  <a:pt x="339320" y="0"/>
                </a:moveTo>
                <a:cubicBezTo>
                  <a:pt x="140882" y="168275"/>
                  <a:pt x="-57555" y="336550"/>
                  <a:pt x="15470" y="495300"/>
                </a:cubicBezTo>
                <a:cubicBezTo>
                  <a:pt x="88495" y="654050"/>
                  <a:pt x="432982" y="803275"/>
                  <a:pt x="777470" y="952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 및 사용 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712421" cy="541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2882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객체의 멤버 접</a:t>
            </a:r>
            <a:r>
              <a:rPr lang="ko-KR" altLang="en-US" dirty="0"/>
              <a:t>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93517" y="2815958"/>
            <a:ext cx="44291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ClassExample</a:t>
            </a:r>
            <a:r>
              <a:rPr lang="en-US" altLang="ko-KR" sz="1400" b="1" dirty="0" smtClean="0"/>
              <a:t> {</a:t>
            </a:r>
          </a:p>
          <a:p>
            <a:pPr lvl="1"/>
            <a:r>
              <a:rPr lang="en-US" altLang="ko-KR" sz="1400" b="1" dirty="0" smtClean="0"/>
              <a:t>public static void main (String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[]) {</a:t>
            </a:r>
          </a:p>
          <a:p>
            <a:pPr lvl="2"/>
            <a:r>
              <a:rPr lang="en-US" altLang="ko-KR" sz="1400" dirty="0" smtClean="0"/>
              <a:t>Person </a:t>
            </a:r>
            <a:r>
              <a:rPr lang="en-US" altLang="ko-KR" sz="1400" dirty="0" err="1" smtClean="0"/>
              <a:t>aPerson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Person("</a:t>
            </a:r>
            <a:r>
              <a:rPr lang="ko-KR" altLang="en-US" sz="1400" b="1" dirty="0" smtClean="0"/>
              <a:t>홍길동</a:t>
            </a:r>
            <a:r>
              <a:rPr lang="en-US" altLang="ko-KR" sz="1400" b="1" dirty="0" smtClean="0"/>
              <a:t>");</a:t>
            </a:r>
          </a:p>
          <a:p>
            <a:pPr lvl="2"/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aPerson.age</a:t>
            </a:r>
            <a:r>
              <a:rPr lang="en-US" altLang="ko-KR" sz="1400" dirty="0" smtClean="0"/>
              <a:t> = 30;</a:t>
            </a:r>
          </a:p>
          <a:p>
            <a:pPr lvl="2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 = </a:t>
            </a:r>
            <a:r>
              <a:rPr lang="en-US" altLang="ko-KR" sz="1400" b="1" dirty="0" err="1" smtClean="0"/>
              <a:t>aPerson.age</a:t>
            </a:r>
            <a:r>
              <a:rPr lang="en-US" altLang="ko-KR" sz="1400" b="1" dirty="0" smtClean="0"/>
              <a:t>;</a:t>
            </a:r>
          </a:p>
          <a:p>
            <a:pPr lvl="2"/>
            <a:r>
              <a:rPr lang="en-US" altLang="ko-KR" sz="1400" dirty="0" smtClean="0"/>
              <a:t>String s = </a:t>
            </a:r>
            <a:r>
              <a:rPr lang="en-US" altLang="ko-KR" sz="1400" dirty="0" err="1" smtClean="0"/>
              <a:t>aPerson.getName</a:t>
            </a:r>
            <a:r>
              <a:rPr lang="en-US" altLang="ko-KR" sz="1400" dirty="0" smtClean="0"/>
              <a:t>();</a:t>
            </a:r>
          </a:p>
          <a:p>
            <a:pPr lvl="1"/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948264" y="4418655"/>
            <a:ext cx="1714512" cy="428628"/>
          </a:xfrm>
          <a:prstGeom prst="wedgeRoundRectCallout">
            <a:avLst>
              <a:gd name="adj1" fmla="val -123335"/>
              <a:gd name="adj2" fmla="val -7207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객체의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3105341"/>
            <a:ext cx="1785950" cy="357190"/>
          </a:xfrm>
          <a:prstGeom prst="wedgeRoundRectCallout">
            <a:avLst>
              <a:gd name="adj1" fmla="val 116678"/>
              <a:gd name="adj2" fmla="val 15613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객체의 필드에 값 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79389" y="3248006"/>
            <a:ext cx="2071702" cy="357190"/>
          </a:xfrm>
          <a:prstGeom prst="wedgeRoundRectCallout">
            <a:avLst>
              <a:gd name="adj1" fmla="val -135223"/>
              <a:gd name="adj2" fmla="val 17528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객체의 필드에서 값 읽기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1928802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객체레퍼런스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멤버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ko-KR" altLang="en-US" dirty="0" smtClean="0"/>
              <a:t>상품 하나를 표현하는 클래스 </a:t>
            </a:r>
            <a:r>
              <a:rPr lang="en-US" altLang="ko-KR" dirty="0" smtClean="0"/>
              <a:t>Goods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 하나를 표현하는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name,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price,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sold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등 네 개의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필드를 갖는다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내에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작성하여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하나 생성하고 이 객체에 대한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레퍼런스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변수 명을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나서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상품 이름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(name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Nikon”,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값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(price)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400000,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재고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갯수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팔린 개수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(sold)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으로 설정하라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설정된 이들 값을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2780928"/>
            <a:ext cx="4760981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public class Goods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name;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Goods camera = new Goods();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camera.name = “Nikon”;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camera.price</a:t>
            </a:r>
            <a:r>
              <a:rPr lang="en-US" altLang="ko-KR" sz="1200" dirty="0" smtClean="0"/>
              <a:t> = 400000;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camera.numberOfStock</a:t>
            </a:r>
            <a:r>
              <a:rPr lang="en-US" altLang="ko-KR" sz="1200" dirty="0" smtClean="0"/>
              <a:t> = 30;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camera.sold</a:t>
            </a:r>
            <a:r>
              <a:rPr lang="en-US" altLang="ko-KR" sz="1200" dirty="0" smtClean="0"/>
              <a:t> = 50;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상품 이름</a:t>
            </a:r>
            <a:r>
              <a:rPr lang="en-US" altLang="ko-KR" sz="1200" dirty="0" smtClean="0"/>
              <a:t>:" + camera.name);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상품 가격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camera.price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재고 수량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camera.numberOfStock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팔린 수량</a:t>
            </a:r>
            <a:r>
              <a:rPr lang="en-US" altLang="ko-KR" sz="1200" dirty="0" smtClean="0"/>
              <a:t>:" + </a:t>
            </a:r>
            <a:r>
              <a:rPr lang="en-US" altLang="ko-KR" sz="1200" dirty="0" err="1" smtClean="0"/>
              <a:t>camera.sold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5735583"/>
            <a:ext cx="139814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상품 이름</a:t>
            </a:r>
            <a:r>
              <a:rPr lang="en-US" altLang="ko-KR" dirty="0">
                <a:solidFill>
                  <a:schemeClr val="tx1"/>
                </a:solidFill>
              </a:rPr>
              <a:t>:Nikon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상품 가격</a:t>
            </a:r>
            <a:r>
              <a:rPr lang="en-US" altLang="ko-KR" dirty="0">
                <a:solidFill>
                  <a:schemeClr val="tx1"/>
                </a:solidFill>
              </a:rPr>
              <a:t>:400000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재고 수량</a:t>
            </a:r>
            <a:r>
              <a:rPr lang="en-US" altLang="ko-KR" dirty="0">
                <a:solidFill>
                  <a:schemeClr val="tx1"/>
                </a:solidFill>
              </a:rPr>
              <a:t>:30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팔린 수량</a:t>
            </a:r>
            <a:r>
              <a:rPr lang="en-US" altLang="ko-KR" dirty="0">
                <a:solidFill>
                  <a:schemeClr val="tx1"/>
                </a:solidFill>
              </a:rPr>
              <a:t>:50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ko-KR" altLang="en-US" dirty="0" smtClean="0"/>
              <a:t>지수 클래스 </a:t>
            </a:r>
            <a:r>
              <a:rPr lang="en-US" altLang="ko-KR" dirty="0" err="1" smtClean="0"/>
              <a:t>MyExp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79208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지수값을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표현하는 클래스로서 두 개의 정수형 멤버 필드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가진다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2</a:t>
            </a:r>
            <a:r>
              <a:rPr lang="en-US" altLang="ko-KR" sz="1400" baseline="300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경우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 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양의 정수만을 가지는 것으로 가정한다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또한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라는 멤버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제공한다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값으로부터 지수를 계산하여 정수 값으로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예를 들어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이라면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2564904"/>
            <a:ext cx="504056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base;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getValue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res=1;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i=0; i&lt;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res = res * base;</a:t>
            </a:r>
          </a:p>
          <a:p>
            <a:pPr defTabSz="180000"/>
            <a:r>
              <a:rPr lang="en-US" altLang="ko-KR" sz="1200" dirty="0"/>
              <a:t>		return res;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number1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number1.base = 2;</a:t>
            </a:r>
          </a:p>
          <a:p>
            <a:pPr defTabSz="180000"/>
            <a:r>
              <a:rPr lang="en-US" altLang="ko-KR" sz="1200" dirty="0"/>
              <a:t>		number1.exp = 3;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number2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number2.base = 3;</a:t>
            </a:r>
          </a:p>
          <a:p>
            <a:pPr defTabSz="180000"/>
            <a:r>
              <a:rPr lang="en-US" altLang="ko-KR" sz="1200" dirty="0"/>
              <a:t>		number2.exp = 4;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("2</a:t>
            </a:r>
            <a:r>
              <a:rPr lang="ko-KR" altLang="en-US" sz="1200" dirty="0"/>
              <a:t>의 </a:t>
            </a:r>
            <a:r>
              <a:rPr lang="en-US" altLang="ko-KR" sz="1200" dirty="0"/>
              <a:t>3</a:t>
            </a:r>
            <a:r>
              <a:rPr lang="ko-KR" altLang="en-US" sz="1200" dirty="0"/>
              <a:t>승 </a:t>
            </a:r>
            <a:r>
              <a:rPr lang="en-US" altLang="ko-KR" sz="1200" dirty="0" smtClean="0"/>
              <a:t>= " </a:t>
            </a:r>
            <a:r>
              <a:rPr lang="en-US" altLang="ko-KR" sz="1200" dirty="0"/>
              <a:t>+ number1.getValue());</a:t>
            </a:r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("3</a:t>
            </a:r>
            <a:r>
              <a:rPr lang="ko-KR" altLang="en-US" sz="1200" dirty="0"/>
              <a:t>의 </a:t>
            </a:r>
            <a:r>
              <a:rPr lang="en-US" altLang="ko-KR" sz="1200" dirty="0"/>
              <a:t>4</a:t>
            </a:r>
            <a:r>
              <a:rPr lang="ko-KR" altLang="en-US" sz="1200" dirty="0"/>
              <a:t>승 </a:t>
            </a:r>
            <a:r>
              <a:rPr lang="en-US" altLang="ko-KR" sz="1200" dirty="0" smtClean="0"/>
              <a:t>= " </a:t>
            </a:r>
            <a:r>
              <a:rPr lang="en-US" altLang="ko-KR" sz="1200" dirty="0"/>
              <a:t>+ number2.getValue());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8182" y="6063189"/>
            <a:ext cx="1103187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81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532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7810"/>
            <a:ext cx="8353425" cy="543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2601" y="3284984"/>
            <a:ext cx="328614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Person[] pa;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pa = new Person[</a:t>
            </a:r>
            <a:r>
              <a:rPr lang="en-US" altLang="ko-KR" sz="1400" b="1" i="1" dirty="0" smtClean="0"/>
              <a:t>10];</a:t>
            </a:r>
          </a:p>
          <a:p>
            <a:pPr defTabSz="180000"/>
            <a:r>
              <a:rPr lang="en-US" altLang="ko-KR" sz="1400" dirty="0" smtClean="0"/>
              <a:t>	for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=0;i&lt;</a:t>
            </a:r>
            <a:r>
              <a:rPr lang="en-US" altLang="ko-KR" sz="1400" i="1" dirty="0" err="1" smtClean="0"/>
              <a:t>pa.length;i</a:t>
            </a:r>
            <a:r>
              <a:rPr lang="en-US" altLang="ko-KR" sz="1400" i="1" dirty="0" smtClean="0"/>
              <a:t>++) {</a:t>
            </a:r>
          </a:p>
          <a:p>
            <a:pPr defTabSz="180000"/>
            <a:r>
              <a:rPr lang="en-US" altLang="ko-KR" sz="1400" dirty="0" smtClean="0"/>
              <a:t>		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 = new Person();</a:t>
            </a:r>
          </a:p>
          <a:p>
            <a:pPr defTabSz="180000"/>
            <a:r>
              <a:rPr lang="en-US" altLang="ko-KR" sz="1400" dirty="0" smtClean="0"/>
              <a:t>		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].age = 30 +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for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=0;i&lt;</a:t>
            </a:r>
            <a:r>
              <a:rPr lang="en-US" altLang="ko-KR" sz="1400" i="1" dirty="0" err="1" smtClean="0"/>
              <a:t>pa.length;i</a:t>
            </a:r>
            <a:r>
              <a:rPr lang="en-US" altLang="ko-KR" sz="1400" i="1" dirty="0" smtClean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(pa[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].age+” “);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45" y="6021288"/>
            <a:ext cx="330440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30 31 32 33 34 35 36 37 38 39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5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언어는 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소프트웨어의 재사용과 부분 수정을 통해 소프트웨어를 다시 만드는 부담을 대폭 줄임으로써 소프트웨어의 생산성이 향상</a:t>
            </a:r>
            <a:endParaRPr lang="en-US" altLang="ko-KR" dirty="0" smtClean="0"/>
          </a:p>
          <a:p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등의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절차가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일과 관련된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실세계의</a:t>
            </a:r>
            <a:r>
              <a:rPr lang="ko-KR" altLang="en-US" dirty="0" smtClean="0"/>
              <a:t> 일을 보다 쉽게 프로그래밍하기 위한 객체 중심의 객체 지향 언어 탄생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객체 배열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84160" y="836712"/>
            <a:ext cx="78255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java.util.Scanner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이용하여 상품을 입력 받아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생성하고 이들을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 배열에 저장하라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 즉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 입력 받으면 이들을 모두 화면에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96" y="1760042"/>
            <a:ext cx="438568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 {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Goods [] 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 = new Goods [3];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         Scanner </a:t>
            </a:r>
            <a:r>
              <a:rPr lang="en-US" altLang="ko-KR" sz="1200" dirty="0"/>
              <a:t>s = new Scanner(System.</a:t>
            </a:r>
            <a:r>
              <a:rPr lang="en-US" altLang="ko-KR" sz="1200" i="1" dirty="0"/>
              <a:t>in</a:t>
            </a:r>
            <a:r>
              <a:rPr lang="en-US" altLang="ko-KR" sz="1200" i="1" dirty="0" smtClean="0"/>
              <a:t>);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goodsArray.length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String name = </a:t>
            </a:r>
            <a:r>
              <a:rPr lang="en-US" altLang="ko-KR" sz="1200" dirty="0" err="1" smtClean="0"/>
              <a:t>s.next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 = </a:t>
            </a:r>
            <a:r>
              <a:rPr lang="en-US" altLang="ko-KR" sz="1200" dirty="0" err="1" smtClean="0"/>
              <a:t>s.nextInt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goodsArray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] = new Goods(name, price, n, sold);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goodsArray.length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</a:t>
            </a:r>
            <a:r>
              <a:rPr lang="en-US" altLang="ko-KR" sz="1200" i="1" dirty="0" err="1" smtClean="0"/>
              <a:t>out.print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goodsArray</a:t>
            </a:r>
            <a:r>
              <a:rPr lang="en-US" altLang="ko-KR" sz="1200" i="1" dirty="0" smtClean="0"/>
              <a:t>[</a:t>
            </a:r>
            <a:r>
              <a:rPr lang="en-US" altLang="ko-KR" sz="1200" i="1" dirty="0" err="1" smtClean="0"/>
              <a:t>i</a:t>
            </a:r>
            <a:r>
              <a:rPr lang="en-US" altLang="ko-KR" sz="1200" i="1" dirty="0" smtClean="0"/>
              <a:t>].</a:t>
            </a:r>
            <a:r>
              <a:rPr lang="en-US" altLang="ko-KR" sz="1200" i="1" dirty="0" err="1" smtClean="0"/>
              <a:t>getName</a:t>
            </a:r>
            <a:r>
              <a:rPr lang="en-US" altLang="ko-KR" sz="1200" i="1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</a:t>
            </a:r>
            <a:r>
              <a:rPr lang="en-US" altLang="ko-KR" sz="1200" i="1" dirty="0" err="1" smtClean="0"/>
              <a:t>out.print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goodsArray</a:t>
            </a:r>
            <a:r>
              <a:rPr lang="en-US" altLang="ko-KR" sz="1200" i="1" dirty="0" smtClean="0"/>
              <a:t>[</a:t>
            </a:r>
            <a:r>
              <a:rPr lang="en-US" altLang="ko-KR" sz="1200" i="1" dirty="0" err="1" smtClean="0"/>
              <a:t>i</a:t>
            </a:r>
            <a:r>
              <a:rPr lang="en-US" altLang="ko-KR" sz="1200" i="1" dirty="0" smtClean="0"/>
              <a:t>].</a:t>
            </a:r>
            <a:r>
              <a:rPr lang="en-US" altLang="ko-KR" sz="1200" i="1" dirty="0" err="1" smtClean="0"/>
              <a:t>getPrice</a:t>
            </a:r>
            <a:r>
              <a:rPr lang="en-US" altLang="ko-KR" sz="1200" i="1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</a:t>
            </a:r>
            <a:r>
              <a:rPr lang="en-US" altLang="ko-KR" sz="1200" i="1" dirty="0" err="1" smtClean="0"/>
              <a:t>out.print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goodsArray</a:t>
            </a:r>
            <a:r>
              <a:rPr lang="en-US" altLang="ko-KR" sz="1200" i="1" dirty="0" smtClean="0"/>
              <a:t>[</a:t>
            </a:r>
            <a:r>
              <a:rPr lang="en-US" altLang="ko-KR" sz="1200" i="1" dirty="0" err="1" smtClean="0"/>
              <a:t>i</a:t>
            </a:r>
            <a:r>
              <a:rPr lang="en-US" altLang="ko-KR" sz="1200" i="1" dirty="0" smtClean="0"/>
              <a:t>].</a:t>
            </a:r>
            <a:r>
              <a:rPr lang="en-US" altLang="ko-KR" sz="1200" i="1" dirty="0" err="1" smtClean="0"/>
              <a:t>getNumberOfStock</a:t>
            </a:r>
            <a:r>
              <a:rPr lang="en-US" altLang="ko-KR" sz="1200" i="1" dirty="0" smtClean="0"/>
              <a:t>()+" 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</a:t>
            </a:r>
            <a:r>
              <a:rPr lang="en-US" altLang="ko-KR" sz="1200" i="1" dirty="0" err="1" smtClean="0"/>
              <a:t>out.println</a:t>
            </a:r>
            <a:r>
              <a:rPr lang="en-US" altLang="ko-KR" sz="1200" i="1" dirty="0" smtClean="0"/>
              <a:t>(</a:t>
            </a:r>
            <a:r>
              <a:rPr lang="en-US" altLang="ko-KR" sz="1200" i="1" dirty="0" err="1" smtClean="0"/>
              <a:t>goodsArray</a:t>
            </a:r>
            <a:r>
              <a:rPr lang="en-US" altLang="ko-KR" sz="1200" i="1" dirty="0" smtClean="0"/>
              <a:t>[</a:t>
            </a:r>
            <a:r>
              <a:rPr lang="en-US" altLang="ko-KR" sz="1200" i="1" dirty="0" err="1" smtClean="0"/>
              <a:t>i</a:t>
            </a:r>
            <a:r>
              <a:rPr lang="en-US" altLang="ko-KR" sz="1200" i="1" dirty="0" smtClean="0"/>
              <a:t>].</a:t>
            </a:r>
            <a:r>
              <a:rPr lang="en-US" altLang="ko-KR" sz="1200" i="1" dirty="0" err="1" smtClean="0"/>
              <a:t>getSold</a:t>
            </a:r>
            <a:r>
              <a:rPr lang="en-US" altLang="ko-KR" sz="1200" i="1" dirty="0" smtClean="0"/>
              <a:t>());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21771" y="1760042"/>
            <a:ext cx="454331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Goods {</a:t>
            </a:r>
          </a:p>
          <a:p>
            <a:pPr defTabSz="180000"/>
            <a:r>
              <a:rPr lang="en-US" altLang="ko-KR" sz="1200" dirty="0" smtClean="0"/>
              <a:t>	private String name;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price;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sold;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Goods(String n,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nStack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s) {</a:t>
            </a:r>
          </a:p>
          <a:p>
            <a:pPr defTabSz="180000"/>
            <a:r>
              <a:rPr lang="en-US" altLang="ko-KR" sz="1200" dirty="0" smtClean="0"/>
              <a:t>		name = n;</a:t>
            </a:r>
          </a:p>
          <a:p>
            <a:pPr defTabSz="180000"/>
            <a:r>
              <a:rPr lang="en-US" altLang="ko-KR" sz="1200" dirty="0" smtClean="0"/>
              <a:t>		price = p;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numberOfStock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nStock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sold </a:t>
            </a:r>
            <a:r>
              <a:rPr lang="en-US" altLang="ko-KR" sz="1200" smtClean="0"/>
              <a:t>= s;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 err="1" smtClean="0"/>
              <a:t>getName</a:t>
            </a:r>
            <a:r>
              <a:rPr lang="en-US" altLang="ko-KR" sz="1200" dirty="0" smtClean="0"/>
              <a:t>() {return name;}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getPrice</a:t>
            </a:r>
            <a:r>
              <a:rPr lang="en-US" altLang="ko-KR" sz="1200" dirty="0" smtClean="0"/>
              <a:t>() {return price;}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getNumberOfStock</a:t>
            </a:r>
            <a:r>
              <a:rPr lang="en-US" altLang="ko-KR" sz="1200" dirty="0" smtClean="0"/>
              <a:t>() {return 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;}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getSold</a:t>
            </a:r>
            <a:r>
              <a:rPr lang="en-US" altLang="ko-KR" sz="1200" dirty="0" smtClean="0"/>
              <a:t>() {return </a:t>
            </a:r>
            <a:r>
              <a:rPr lang="en-US" altLang="ko-KR" sz="1200" dirty="0"/>
              <a:t>sold;}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2517" y="5301208"/>
            <a:ext cx="2000248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콜라 </a:t>
            </a:r>
            <a:r>
              <a:rPr lang="en-US" altLang="ko-KR" sz="1200" dirty="0">
                <a:solidFill>
                  <a:srgbClr val="00B050"/>
                </a:solidFill>
              </a:rPr>
              <a:t>500 10 20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사이다 </a:t>
            </a:r>
            <a:r>
              <a:rPr lang="en-US" altLang="ko-KR" sz="1200" dirty="0">
                <a:solidFill>
                  <a:srgbClr val="00B050"/>
                </a:solidFill>
              </a:rPr>
              <a:t>1000 20 30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맥주 </a:t>
            </a:r>
            <a:r>
              <a:rPr lang="en-US" altLang="ko-KR" sz="1200" dirty="0">
                <a:solidFill>
                  <a:srgbClr val="00B050"/>
                </a:solidFill>
              </a:rPr>
              <a:t>2000 30 50</a:t>
            </a:r>
          </a:p>
          <a:p>
            <a:r>
              <a:rPr lang="ko-KR" altLang="en-US" sz="1200" dirty="0"/>
              <a:t>콜라 </a:t>
            </a:r>
            <a:r>
              <a:rPr lang="en-US" altLang="ko-KR" sz="1200" dirty="0"/>
              <a:t>500 10 20</a:t>
            </a:r>
          </a:p>
          <a:p>
            <a:r>
              <a:rPr lang="ko-KR" altLang="en-US" sz="1200" dirty="0"/>
              <a:t>사이다 </a:t>
            </a:r>
            <a:r>
              <a:rPr lang="en-US" altLang="ko-KR" sz="1200" dirty="0"/>
              <a:t>1000 20 30</a:t>
            </a:r>
          </a:p>
          <a:p>
            <a:r>
              <a:rPr lang="ko-KR" altLang="en-US" sz="1200" dirty="0"/>
              <a:t>맥주 </a:t>
            </a:r>
            <a:r>
              <a:rPr lang="en-US" altLang="ko-KR" sz="1200" dirty="0"/>
              <a:t>2000 30 50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048857" y="5441379"/>
            <a:ext cx="1008112" cy="360040"/>
          </a:xfrm>
          <a:prstGeom prst="wedgeRoundRectCallout">
            <a:avLst>
              <a:gd name="adj1" fmla="val -139607"/>
              <a:gd name="adj2" fmla="val -7062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키 입력 부분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45632" cy="26471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메소드는</a:t>
            </a:r>
            <a:r>
              <a:rPr lang="ko-KR" altLang="en-US" dirty="0" smtClean="0"/>
              <a:t> 함수이며 함수 만드는 방법과 동일하게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default(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결과값의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19" y="3933056"/>
            <a:ext cx="4913337" cy="25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인자 전달 </a:t>
            </a:r>
            <a:r>
              <a:rPr lang="en-US" altLang="ko-KR" dirty="0" smtClean="0"/>
              <a:t>- call by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286412"/>
          </a:xfrm>
        </p:spPr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값에 </a:t>
            </a:r>
            <a:r>
              <a:rPr lang="ko-KR" altLang="en-US" dirty="0"/>
              <a:t>의한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(call by value)</a:t>
            </a:r>
          </a:p>
          <a:p>
            <a:pPr lvl="1"/>
            <a:r>
              <a:rPr lang="ko-KR" altLang="en-US" dirty="0" smtClean="0"/>
              <a:t>기본 타입의 값을 전달하는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값이 복사되어 전달</a:t>
            </a:r>
            <a:r>
              <a:rPr lang="en-US" altLang="ko-KR" dirty="0" smtClean="0"/>
              <a:t>	</a:t>
            </a:r>
          </a:p>
          <a:p>
            <a:pPr lvl="2"/>
            <a:r>
              <a:rPr lang="ko-KR" altLang="en-US" dirty="0" smtClean="0"/>
              <a:t>매개 변수 값이 변경되어도 호출한 인자 값은 변경되지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배열을 전달하는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만 전달됨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변수와 호출한 </a:t>
            </a:r>
            <a:r>
              <a:rPr lang="ko-KR" altLang="en-US" dirty="0" err="1" smtClean="0"/>
              <a:t>실인자가</a:t>
            </a:r>
            <a:r>
              <a:rPr lang="ko-KR" altLang="en-US" dirty="0" smtClean="0"/>
              <a:t> 서로 객체 혹은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call by value : </a:t>
            </a:r>
            <a:r>
              <a:rPr lang="ko-KR" altLang="en-US" dirty="0" smtClean="0"/>
              <a:t>기본 데이터</a:t>
            </a:r>
            <a:r>
              <a:rPr lang="ko-KR" altLang="en-US" dirty="0"/>
              <a:t>의</a:t>
            </a:r>
            <a:r>
              <a:rPr lang="ko-KR" altLang="en-US" dirty="0" smtClean="0"/>
              <a:t> 값 전달 사례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57395" y="5251266"/>
            <a:ext cx="55554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9871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8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all </a:t>
            </a:r>
            <a:r>
              <a:rPr lang="en-US" altLang="ko-KR" dirty="0"/>
              <a:t>by value : </a:t>
            </a:r>
            <a:r>
              <a:rPr lang="ko-KR" altLang="en-US" dirty="0" smtClean="0"/>
              <a:t>객체 전달 사</a:t>
            </a:r>
            <a:r>
              <a:rPr lang="ko-KR" altLang="en-US" dirty="0"/>
              <a:t>례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91880" y="5302366"/>
            <a:ext cx="357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객체가 복사되어 전달되는 것이 아님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객체에 대한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레퍼런스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만이 복사되어 전달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0292" y="5394700"/>
            <a:ext cx="590567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34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28763"/>
            <a:ext cx="84105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8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480720" cy="63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3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call </a:t>
            </a:r>
            <a:r>
              <a:rPr lang="en-US" altLang="ko-KR" dirty="0"/>
              <a:t>by value : </a:t>
            </a:r>
            <a:r>
              <a:rPr lang="ko-KR" altLang="en-US" dirty="0" smtClean="0"/>
              <a:t>배열 전달 사례</a:t>
            </a:r>
            <a:endParaRPr lang="ko-KR" altLang="en-US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인자로 배열을 전달하면 배열의 </a:t>
            </a:r>
            <a:r>
              <a:rPr lang="ko-KR" altLang="en-US" dirty="0" err="1" smtClean="0"/>
              <a:t>레퍼런스만이</a:t>
            </a:r>
            <a:r>
              <a:rPr lang="ko-KR" altLang="en-US" dirty="0" smtClean="0"/>
              <a:t> 전달됨</a:t>
            </a:r>
            <a:endParaRPr lang="en-US" altLang="ko-KR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122151" y="4647619"/>
            <a:ext cx="82747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2 3 4 5 6</a:t>
            </a:r>
            <a:endParaRPr lang="ko-KR" altLang="en-US" dirty="0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2836"/>
            <a:ext cx="9144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7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/>
              <a:t>배열의 전달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996406"/>
            <a:ext cx="518457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char c[] 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 smtClean="0"/>
              <a:t>printCharArray</a:t>
            </a:r>
            <a:r>
              <a:rPr lang="en-US" altLang="ko-KR" sz="1400" dirty="0" smtClean="0"/>
              <a:t>(c);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replaceSpace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755576" y="6021288"/>
            <a:ext cx="518457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353" y="133256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char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메소드의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인자로 전달하여 배열 속의 공백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(' ')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문자를 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,’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대치하는 프로그램을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인자가 개수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인자 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이름이 같고 인자의 개수나 타입이 모두 같은데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리턴 타입이 다르면 오버로딩이 성립되지 않으며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컴파일 오류 발생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메소드</a:t>
            </a:r>
            <a:r>
              <a:rPr lang="ko-KR" altLang="en-US" sz="1400" b="1" dirty="0" smtClean="0"/>
              <a:t> 오버로딩이 성공한 사례</a:t>
            </a: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k)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 + k;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double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(double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double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오버로딩이 실패한 사례</a:t>
            </a: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MethodOverloadingFail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smtClean="0">
                <a:solidFill>
                  <a:srgbClr val="FF0000"/>
                </a:solidFill>
              </a:rPr>
              <a:t>double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(double)(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85820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153400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절차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프로그래밍과 객체 </a:t>
            </a:r>
            <a:r>
              <a:rPr lang="ko-KR" altLang="en-US" sz="2400" dirty="0" smtClean="0"/>
              <a:t>지향 </a:t>
            </a:r>
            <a:r>
              <a:rPr lang="ko-KR" altLang="en-US" sz="2400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0394" y="1484784"/>
            <a:ext cx="5463072" cy="180020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절차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순서를 표현하는 컴퓨터 명령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함수들의 집합으로 프로그램 작성</a:t>
            </a:r>
            <a:endParaRPr lang="en-US" altLang="ko-KR" dirty="0" smtClean="0"/>
          </a:p>
          <a:p>
            <a:r>
              <a:rPr lang="ko-KR" altLang="en-US" dirty="0" smtClean="0"/>
              <a:t>객체 지향 프로그래밍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프로그램을 실제 세상에 가깝게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컴퓨터가 수행하는 작업을 객체들간의 상호 작용으로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혹은 객체들의 집합으로 프로그램 작성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53154" y="4310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커피 자판기</a:t>
            </a:r>
            <a:endParaRPr lang="ko-KR" altLang="en-US" sz="1200" dirty="0" err="1" smtClean="0"/>
          </a:p>
        </p:txBody>
      </p:sp>
      <p:sp>
        <p:nvSpPr>
          <p:cNvPr id="64" name="TextBox 63"/>
          <p:cNvSpPr txBox="1"/>
          <p:nvPr/>
        </p:nvSpPr>
        <p:spPr>
          <a:xfrm>
            <a:off x="2070928" y="617888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43466" y="630554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4499"/>
            <a:ext cx="3662872" cy="295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1882"/>
            <a:ext cx="2232248" cy="49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기초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객체 자기 자신을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자기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클래스 내에서 클래스 멤버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변수를 접근할 때 객체 이름이 없으면 묵시적으로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로 가정</a:t>
            </a:r>
            <a:endParaRPr lang="en-US" altLang="ko-KR" dirty="0" smtClean="0"/>
          </a:p>
          <a:p>
            <a:r>
              <a:rPr lang="en-US" altLang="ko-KR" dirty="0" smtClean="0"/>
              <a:t>this</a:t>
            </a:r>
            <a:r>
              <a:rPr lang="ko-KR" altLang="en-US" dirty="0" smtClean="0"/>
              <a:t>의 필요성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멤버 변수와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변수의 이름이 같은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자신을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전달 또는 반환할 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71670" y="4572008"/>
            <a:ext cx="45720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dirty="0" smtClean="0"/>
              <a:t>class </a:t>
            </a:r>
            <a:r>
              <a:rPr lang="en-US" altLang="ko-KR" dirty="0" err="1" smtClean="0"/>
              <a:t>Samp</a:t>
            </a:r>
            <a:r>
              <a:rPr lang="en-US" altLang="ko-KR" dirty="0" smtClean="0"/>
              <a:t> {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id;</a:t>
            </a:r>
          </a:p>
          <a:p>
            <a:pPr defTabSz="180000"/>
            <a:r>
              <a:rPr lang="en-US" altLang="ko-KR" dirty="0" smtClean="0"/>
              <a:t>	public </a:t>
            </a:r>
            <a:r>
              <a:rPr lang="en-US" altLang="ko-KR" dirty="0" err="1" smtClean="0"/>
              <a:t>Samp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{</a:t>
            </a:r>
            <a:r>
              <a:rPr lang="en-US" altLang="ko-KR" b="1" dirty="0" smtClean="0"/>
              <a:t>this</a:t>
            </a:r>
            <a:r>
              <a:rPr lang="en-US" altLang="ko-KR" dirty="0" smtClean="0"/>
              <a:t>.id = x; }</a:t>
            </a:r>
          </a:p>
          <a:p>
            <a:pPr defTabSz="180000"/>
            <a:r>
              <a:rPr lang="en-US" altLang="ko-KR" dirty="0" smtClean="0"/>
              <a:t>	public void set(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x) {</a:t>
            </a:r>
            <a:r>
              <a:rPr lang="en-US" altLang="ko-KR" b="1" dirty="0" smtClean="0"/>
              <a:t>this</a:t>
            </a:r>
            <a:r>
              <a:rPr lang="en-US" altLang="ko-KR" dirty="0" smtClean="0"/>
              <a:t>.id = x; }</a:t>
            </a:r>
          </a:p>
          <a:p>
            <a:pPr defTabSz="180000"/>
            <a:r>
              <a:rPr lang="en-US" altLang="ko-KR" dirty="0" smtClean="0"/>
              <a:t>	public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get() {return id; }</a:t>
            </a:r>
          </a:p>
          <a:p>
            <a:pPr defTabSz="180000"/>
            <a:r>
              <a:rPr lang="en-US" altLang="ko-KR" dirty="0" smtClean="0"/>
              <a:t>}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</a:t>
            </a:r>
            <a:r>
              <a:rPr lang="ko-KR" altLang="en-US" smtClean="0"/>
              <a:t>에 대한 이해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1876"/>
            <a:ext cx="8523542" cy="398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8160" y="5517232"/>
            <a:ext cx="813043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473207" cy="361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를 통해 객체를 생성할 때만 호출됨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생성자도</a:t>
            </a:r>
            <a:r>
              <a:rPr lang="ko-KR" altLang="en-US" dirty="0" smtClean="0"/>
              <a:t> 오버로딩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하나 이상 선언되어야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정의하지 않으면 자동으로 기본 생성자가 정의됨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컴파일러에 의해 자동 생성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디폴트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  <a:r>
              <a:rPr lang="ko-KR" altLang="en-US" dirty="0" smtClean="0"/>
              <a:t>라고도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1916832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정의와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628800"/>
            <a:ext cx="70580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0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정의와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69476" y="1268760"/>
            <a:ext cx="692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Book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String title, String author,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ISBN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개의 필드를 갖도록 정의하라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71600" y="1988840"/>
            <a:ext cx="6000792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public class Book {</a:t>
            </a:r>
          </a:p>
          <a:p>
            <a:pPr defTabSz="180000"/>
            <a:r>
              <a:rPr lang="en-US" altLang="ko-KR" sz="1600" dirty="0" smtClean="0"/>
              <a:t>	String title;</a:t>
            </a:r>
          </a:p>
          <a:p>
            <a:pPr defTabSz="180000"/>
            <a:r>
              <a:rPr lang="en-US" altLang="ko-KR" sz="1600" dirty="0" smtClean="0"/>
              <a:t>	String author;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ISBN;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public Book(String title, String author, 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ISBN)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this.title</a:t>
            </a:r>
            <a:r>
              <a:rPr lang="en-US" altLang="ko-KR" sz="1600" dirty="0" smtClean="0"/>
              <a:t> = title;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this.author</a:t>
            </a:r>
            <a:r>
              <a:rPr lang="en-US" altLang="ko-KR" sz="1600" dirty="0" smtClean="0"/>
              <a:t> = author;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this.ISBN</a:t>
            </a:r>
            <a:r>
              <a:rPr lang="en-US" altLang="ko-KR" sz="1600" dirty="0" smtClean="0"/>
              <a:t> = ISBN;</a:t>
            </a:r>
          </a:p>
          <a:p>
            <a:pPr defTabSz="180000"/>
            <a:r>
              <a:rPr lang="en-US" altLang="ko-KR" sz="1600" dirty="0" smtClean="0"/>
              <a:t>	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	public static void main(String [] </a:t>
            </a:r>
            <a:r>
              <a:rPr lang="en-US" altLang="ko-KR" sz="1600" dirty="0" err="1" smtClean="0"/>
              <a:t>args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	Book </a:t>
            </a:r>
            <a:r>
              <a:rPr lang="en-US" altLang="ko-KR" sz="1600" dirty="0" err="1" smtClean="0"/>
              <a:t>javaBook</a:t>
            </a:r>
            <a:r>
              <a:rPr lang="en-US" altLang="ko-KR" sz="1600" dirty="0" smtClean="0"/>
              <a:t> = new Book("Java JDK", "</a:t>
            </a:r>
            <a:r>
              <a:rPr lang="ko-KR" altLang="en-US" sz="1600" dirty="0" smtClean="0"/>
              <a:t>황기태</a:t>
            </a:r>
            <a:r>
              <a:rPr lang="en-US" altLang="ko-KR" sz="1600" dirty="0" smtClean="0"/>
              <a:t>", 3333);</a:t>
            </a:r>
          </a:p>
          <a:p>
            <a:pPr defTabSz="180000"/>
            <a:r>
              <a:rPr lang="en-US" altLang="ko-KR" sz="1600" dirty="0" smtClean="0"/>
              <a:t>	}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452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 smtClean="0"/>
              <a:t>클래스에 생성자가 하나도 선언되지 않은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의해 자동으로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인자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작업 없이 단순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생성자라고도 부름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412068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x;</a:t>
            </a:r>
          </a:p>
          <a:p>
            <a:pPr defTabSz="180000"/>
            <a:r>
              <a:rPr lang="en-US" altLang="ko-KR" sz="1200" dirty="0" smtClean="0"/>
              <a:t>	public  void </a:t>
            </a:r>
            <a:r>
              <a:rPr lang="en-US" altLang="ko-KR" sz="1200" dirty="0" err="1" smtClean="0"/>
              <a:t>setX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x) {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= x;}</a:t>
            </a:r>
          </a:p>
          <a:p>
            <a:pPr defTabSz="180000"/>
            <a:r>
              <a:rPr lang="en-US" altLang="ko-KR" sz="1200" dirty="0" smtClean="0"/>
              <a:t>	public 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 {return x;}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 </a:t>
            </a:r>
            <a:r>
              <a:rPr lang="en-US" altLang="ko-KR" sz="1200" dirty="0" smtClean="0"/>
              <a:t>p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DefaultConstructor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p.setX</a:t>
            </a:r>
            <a:r>
              <a:rPr lang="en-US" altLang="ko-KR" sz="1200" dirty="0" smtClean="0"/>
              <a:t>(3);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406617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x;</a:t>
            </a:r>
          </a:p>
          <a:p>
            <a:pPr defTabSz="180000"/>
            <a:r>
              <a:rPr lang="en-US" altLang="ko-KR" sz="1200" dirty="0" smtClean="0"/>
              <a:t>	public  void </a:t>
            </a:r>
            <a:r>
              <a:rPr lang="en-US" altLang="ko-KR" sz="1200" dirty="0" err="1" smtClean="0"/>
              <a:t>setX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x) {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= x;}</a:t>
            </a:r>
          </a:p>
          <a:p>
            <a:pPr defTabSz="180000"/>
            <a:r>
              <a:rPr lang="en-US" altLang="ko-KR" sz="1200" dirty="0" smtClean="0"/>
              <a:t>	public 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getX</a:t>
            </a:r>
            <a:r>
              <a:rPr lang="en-US" altLang="ko-KR" sz="1200" dirty="0" smtClean="0"/>
              <a:t>() {return x;}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i="1" dirty="0" smtClean="0">
                <a:solidFill>
                  <a:srgbClr val="0070C0"/>
                </a:solidFill>
              </a:rPr>
              <a:t>public </a:t>
            </a:r>
            <a:r>
              <a:rPr lang="en-US" altLang="ko-KR" sz="1200" b="1" i="1" dirty="0" err="1" smtClean="0">
                <a:solidFill>
                  <a:srgbClr val="0070C0"/>
                </a:solidFill>
              </a:rPr>
              <a:t>DefaultConstructor</a:t>
            </a:r>
            <a:r>
              <a:rPr lang="en-US" altLang="ko-KR" sz="1200" b="1" i="1" dirty="0" smtClean="0">
                <a:solidFill>
                  <a:srgbClr val="0070C0"/>
                </a:solidFill>
              </a:rPr>
              <a:t>()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dirty="0" err="1" smtClean="0"/>
              <a:t>DefaultConstructor</a:t>
            </a:r>
            <a:r>
              <a:rPr lang="en-US" altLang="ko-KR" sz="1200" dirty="0" smtClean="0"/>
              <a:t> p=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DefaultConstructor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p.setX</a:t>
            </a:r>
            <a:r>
              <a:rPr lang="en-US" altLang="ko-KR" sz="1200" dirty="0" smtClean="0"/>
              <a:t>(3);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3573016"/>
            <a:ext cx="1368152" cy="612934"/>
          </a:xfrm>
          <a:prstGeom prst="wedgeRoundRectCallout">
            <a:avLst>
              <a:gd name="adj1" fmla="val -88864"/>
              <a:gd name="adj2" fmla="val 8790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컴파일러에 의해 </a:t>
            </a:r>
            <a:endParaRPr lang="en-US" altLang="ko-KR" sz="1000" dirty="0" smtClean="0"/>
          </a:p>
          <a:p>
            <a:r>
              <a:rPr lang="ko-KR" altLang="en-US" sz="1000" dirty="0" smtClean="0"/>
              <a:t>자동 삽입된 기본 </a:t>
            </a:r>
            <a:r>
              <a:rPr lang="ko-KR" altLang="en-US" sz="1000" dirty="0" err="1" smtClean="0"/>
              <a:t>생성자</a:t>
            </a:r>
            <a:endParaRPr lang="ko-KR" altLang="en-US" sz="1000" dirty="0" smtClean="0"/>
          </a:p>
        </p:txBody>
      </p:sp>
      <p:sp>
        <p:nvSpPr>
          <p:cNvPr id="27" name="자유형 26"/>
          <p:cNvSpPr/>
          <p:nvPr/>
        </p:nvSpPr>
        <p:spPr>
          <a:xfrm>
            <a:off x="7092280" y="4509120"/>
            <a:ext cx="1487100" cy="485277"/>
          </a:xfrm>
          <a:custGeom>
            <a:avLst/>
            <a:gdLst>
              <a:gd name="connsiteX0" fmla="*/ 1448656 w 1587358"/>
              <a:gd name="connsiteY0" fmla="*/ 595901 h 595901"/>
              <a:gd name="connsiteX1" fmla="*/ 1345915 w 1587358"/>
              <a:gd name="connsiteY1" fmla="*/ 123289 h 595901"/>
              <a:gd name="connsiteX2" fmla="*/ 0 w 1587358"/>
              <a:gd name="connsiteY2" fmla="*/ 0 h 59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358" h="595901">
                <a:moveTo>
                  <a:pt x="1448656" y="595901"/>
                </a:moveTo>
                <a:cubicBezTo>
                  <a:pt x="1518007" y="409253"/>
                  <a:pt x="1587358" y="222606"/>
                  <a:pt x="1345915" y="123289"/>
                </a:cubicBezTo>
                <a:cubicBezTo>
                  <a:pt x="1104472" y="23972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개발자가 작성한 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컴파일러가 자동으로 기본 </a:t>
            </a:r>
            <a:r>
              <a:rPr lang="ko-KR" altLang="en-US" sz="1200" dirty="0" err="1" smtClean="0"/>
              <a:t>생성자를</a:t>
            </a:r>
            <a:r>
              <a:rPr lang="ko-KR" altLang="en-US" sz="1200" dirty="0" smtClean="0"/>
              <a:t> 삽입한 코드</a:t>
            </a:r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클래스에 생성자가 </a:t>
            </a:r>
            <a:r>
              <a:rPr lang="ko-KR" altLang="en-US" dirty="0"/>
              <a:t>하나라도 </a:t>
            </a:r>
            <a:r>
              <a:rPr lang="ko-KR" altLang="en-US" dirty="0" smtClean="0"/>
              <a:t>존재하면 자동으로 </a:t>
            </a:r>
            <a:r>
              <a:rPr lang="ko-KR" altLang="en-US" dirty="0"/>
              <a:t>기본 생성자가 </a:t>
            </a:r>
            <a:r>
              <a:rPr lang="ko-KR" altLang="en-US" dirty="0" smtClean="0"/>
              <a:t>생성되지 않음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2500306"/>
            <a:ext cx="482453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x;</a:t>
            </a:r>
          </a:p>
          <a:p>
            <a:pPr defTabSz="180000"/>
            <a:r>
              <a:rPr lang="en-US" altLang="ko-KR" sz="1400" dirty="0" smtClean="0"/>
              <a:t>	public  void </a:t>
            </a:r>
            <a:r>
              <a:rPr lang="en-US" altLang="ko-KR" sz="1400" dirty="0" err="1" smtClean="0"/>
              <a:t>setX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x) {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= x;}</a:t>
            </a:r>
          </a:p>
          <a:p>
            <a:pPr defTabSz="180000"/>
            <a:r>
              <a:rPr lang="en-US" altLang="ko-KR" sz="1400" dirty="0" smtClean="0"/>
              <a:t>	public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getX</a:t>
            </a:r>
            <a:r>
              <a:rPr lang="en-US" altLang="ko-KR" sz="1400" dirty="0" smtClean="0"/>
              <a:t>() {return x;}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x)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= x;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 p1= </a:t>
            </a:r>
            <a:r>
              <a:rPr lang="en-US" altLang="ko-KR" sz="1400" b="1" dirty="0" smtClean="0"/>
              <a:t>new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(3)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n = p1.getX();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 p2= </a:t>
            </a:r>
            <a:r>
              <a:rPr lang="en-US" altLang="ko-KR" sz="1400" b="1" dirty="0" smtClean="0"/>
              <a:t>new </a:t>
            </a:r>
            <a:r>
              <a:rPr lang="en-US" altLang="ko-KR" sz="1400" b="1" dirty="0" err="1" smtClean="0"/>
              <a:t>DefaultConstructor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		</a:t>
            </a:r>
            <a:r>
              <a:rPr lang="en-US" altLang="ko-KR" sz="1400" dirty="0" smtClean="0"/>
              <a:t>p2.setX(5);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42950" y="3739793"/>
            <a:ext cx="2029146" cy="832207"/>
          </a:xfrm>
          <a:custGeom>
            <a:avLst/>
            <a:gdLst>
              <a:gd name="connsiteX0" fmla="*/ 1448656 w 2029146"/>
              <a:gd name="connsiteY0" fmla="*/ 832207 h 832207"/>
              <a:gd name="connsiteX1" fmla="*/ 1787703 w 2029146"/>
              <a:gd name="connsiteY1" fmla="*/ 400692 h 832207"/>
              <a:gd name="connsiteX2" fmla="*/ 0 w 2029146"/>
              <a:gd name="connsiteY2" fmla="*/ 0 h 83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146" h="832207">
                <a:moveTo>
                  <a:pt x="1448656" y="832207"/>
                </a:moveTo>
                <a:cubicBezTo>
                  <a:pt x="1738901" y="685800"/>
                  <a:pt x="2029146" y="539393"/>
                  <a:pt x="1787703" y="400692"/>
                </a:cubicBezTo>
                <a:cubicBezTo>
                  <a:pt x="1546260" y="261991"/>
                  <a:pt x="773130" y="130995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68144" y="4946481"/>
            <a:ext cx="1992486" cy="442674"/>
          </a:xfrm>
          <a:prstGeom prst="wedgeRoundRectCallout">
            <a:avLst>
              <a:gd name="adj1" fmla="val -105824"/>
              <a:gd name="adj2" fmla="val 2620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컴파일 오류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해당하는 생성자가 없음 </a:t>
            </a:r>
            <a:r>
              <a:rPr lang="en-US" altLang="ko-KR" sz="1000" dirty="0" smtClean="0"/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43504" y="2714620"/>
            <a:ext cx="3148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 smtClean="0">
                <a:solidFill>
                  <a:srgbClr val="0070C0"/>
                </a:solidFill>
              </a:rPr>
              <a:t>public </a:t>
            </a:r>
            <a:r>
              <a:rPr lang="en-US" altLang="ko-KR" sz="1600" b="1" i="1" dirty="0" err="1" smtClean="0">
                <a:solidFill>
                  <a:srgbClr val="0070C0"/>
                </a:solidFill>
              </a:rPr>
              <a:t>DefaultConstructor</a:t>
            </a:r>
            <a:r>
              <a:rPr lang="en-US" altLang="ko-KR" sz="1600" b="1" i="1" dirty="0" smtClean="0">
                <a:solidFill>
                  <a:srgbClr val="0070C0"/>
                </a:solidFill>
              </a:rPr>
              <a:t>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551840" y="2928934"/>
            <a:ext cx="2591664" cy="595103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86380" y="242886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143372" y="2786058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this(), </a:t>
            </a:r>
            <a:r>
              <a:rPr lang="ko-KR" altLang="en-US" smtClean="0"/>
              <a:t>생성자에서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1285861"/>
            <a:ext cx="2857520" cy="30072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같은 클래스의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 내에서만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메소드에서는 사용 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7408" y="1646715"/>
            <a:ext cx="509888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Book {</a:t>
            </a:r>
          </a:p>
          <a:p>
            <a:pPr defTabSz="180000"/>
            <a:r>
              <a:rPr lang="en-US" altLang="ko-KR" sz="1200" dirty="0" smtClean="0"/>
              <a:t>	String title;</a:t>
            </a:r>
          </a:p>
          <a:p>
            <a:pPr defTabSz="180000"/>
            <a:r>
              <a:rPr lang="en-US" altLang="ko-KR" sz="1200" dirty="0" smtClean="0"/>
              <a:t>	String author;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Book(String title, String author,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= title;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= author;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this.ISBN</a:t>
            </a:r>
            <a:r>
              <a:rPr lang="en-US" altLang="ko-KR" sz="1200" dirty="0" smtClean="0"/>
              <a:t> = ISBN;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Book(String title,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ISBN)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smtClean="0">
                <a:solidFill>
                  <a:srgbClr val="FF0000"/>
                </a:solidFill>
              </a:rPr>
              <a:t>this(title, "Anonymous", ISBN);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Book() {</a:t>
            </a:r>
          </a:p>
          <a:p>
            <a:pPr defTabSz="180000"/>
            <a:r>
              <a:rPr lang="en-US" altLang="ko-KR" sz="1200" dirty="0" smtClean="0"/>
              <a:t>		this(null, null, 0); 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생성자가 호출되었음</a:t>
            </a:r>
            <a:r>
              <a:rPr lang="en-US" altLang="ko-KR" sz="1200" dirty="0" smtClean="0"/>
              <a:t>");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javaBook</a:t>
            </a:r>
            <a:r>
              <a:rPr lang="en-US" altLang="ko-KR" sz="1200" dirty="0" smtClean="0"/>
              <a:t> = new Book("Java JDK", "</a:t>
            </a:r>
            <a:r>
              <a:rPr lang="ko-KR" altLang="en-US" sz="1200" dirty="0" smtClean="0"/>
              <a:t>황기태</a:t>
            </a:r>
            <a:r>
              <a:rPr lang="en-US" altLang="ko-KR" sz="1200" dirty="0" smtClean="0"/>
              <a:t>", 3333);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holyBible</a:t>
            </a:r>
            <a:r>
              <a:rPr lang="en-US" altLang="ko-KR" sz="1200" dirty="0" smtClean="0"/>
              <a:t> = </a:t>
            </a:r>
            <a:r>
              <a:rPr lang="en-US" altLang="ko-KR" sz="1200" dirty="0" smtClean="0">
                <a:solidFill>
                  <a:srgbClr val="FF0000"/>
                </a:solidFill>
              </a:rPr>
              <a:t>new Book("Holy Bible", 1); </a:t>
            </a:r>
            <a:endParaRPr lang="ko-KR" altLang="en-US" sz="1200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 smtClean="0"/>
              <a:t>		Book </a:t>
            </a:r>
            <a:r>
              <a:rPr lang="en-US" altLang="ko-KR" sz="1200" dirty="0" err="1" smtClean="0"/>
              <a:t>emptyBook</a:t>
            </a:r>
            <a:r>
              <a:rPr lang="en-US" altLang="ko-KR" sz="1200" dirty="0" smtClean="0"/>
              <a:t> = new Book();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753100" y="2708920"/>
            <a:ext cx="2197625" cy="1107620"/>
          </a:xfrm>
          <a:custGeom>
            <a:avLst/>
            <a:gdLst>
              <a:gd name="connsiteX0" fmla="*/ 0 w 2788118"/>
              <a:gd name="connsiteY0" fmla="*/ 1443789 h 1443789"/>
              <a:gd name="connsiteX1" fmla="*/ 2569945 w 2788118"/>
              <a:gd name="connsiteY1" fmla="*/ 721895 h 1443789"/>
              <a:gd name="connsiteX2" fmla="*/ 1309036 w 2788118"/>
              <a:gd name="connsiteY2" fmla="*/ 0 h 144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8118" h="1443789">
                <a:moveTo>
                  <a:pt x="0" y="1443789"/>
                </a:moveTo>
                <a:cubicBezTo>
                  <a:pt x="1175886" y="1203158"/>
                  <a:pt x="2351772" y="962527"/>
                  <a:pt x="2569945" y="721895"/>
                </a:cubicBezTo>
                <a:cubicBezTo>
                  <a:pt x="2788118" y="481264"/>
                  <a:pt x="2048577" y="240632"/>
                  <a:pt x="1309036" y="0"/>
                </a:cubicBezTo>
              </a:path>
            </a:pathLst>
          </a:cu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03758" y="4215692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 smtClean="0">
                <a:solidFill>
                  <a:srgbClr val="7030A0"/>
                </a:solidFill>
              </a:rPr>
              <a:t>ISBN = 1</a:t>
            </a:r>
            <a:endParaRPr lang="ko-KR" altLang="en-US" sz="1200" dirty="0" err="1" smtClean="0">
              <a:solidFill>
                <a:srgbClr val="7030A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53100" y="3657600"/>
            <a:ext cx="2251119" cy="1638300"/>
          </a:xfrm>
          <a:custGeom>
            <a:avLst/>
            <a:gdLst>
              <a:gd name="connsiteX0" fmla="*/ 952500 w 2251119"/>
              <a:gd name="connsiteY0" fmla="*/ 1638300 h 1638300"/>
              <a:gd name="connsiteX1" fmla="*/ 2228850 w 2251119"/>
              <a:gd name="connsiteY1" fmla="*/ 1276350 h 1638300"/>
              <a:gd name="connsiteX2" fmla="*/ 0 w 2251119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19" h="1638300">
                <a:moveTo>
                  <a:pt x="952500" y="1638300"/>
                </a:moveTo>
                <a:cubicBezTo>
                  <a:pt x="1670050" y="1593850"/>
                  <a:pt x="2387600" y="1549400"/>
                  <a:pt x="2228850" y="1276350"/>
                </a:cubicBezTo>
                <a:cubicBezTo>
                  <a:pt x="2070100" y="1003300"/>
                  <a:pt x="1035050" y="501650"/>
                  <a:pt x="0" y="0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92280" y="238575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author = "Anonymous"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17" y="2720859"/>
            <a:ext cx="5544616" cy="207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676456" cy="141568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캡슐화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데이터를 클래스 내에 선</a:t>
            </a:r>
            <a:r>
              <a:rPr lang="ko-KR" altLang="en-US" dirty="0"/>
              <a:t>언</a:t>
            </a:r>
            <a:r>
              <a:rPr lang="ko-KR" altLang="en-US" dirty="0" smtClean="0"/>
              <a:t>하고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외부에서는 공개된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인터페이스만 접근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외부에서는 비공개 데이터에 직접 접근하거나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구현 세부를 알 수 없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87047" y="5109905"/>
            <a:ext cx="1643074" cy="16430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21" name="직선 연결선 20"/>
          <p:cNvCxnSpPr>
            <a:stCxn id="20" idx="1"/>
            <a:endCxn id="20" idx="3"/>
          </p:cNvCxnSpPr>
          <p:nvPr/>
        </p:nvCxnSpPr>
        <p:spPr>
          <a:xfrm rot="10800000" flipH="1">
            <a:off x="2787047" y="5931442"/>
            <a:ext cx="164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8485" y="5193509"/>
            <a:ext cx="10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String </a:t>
            </a:r>
            <a:r>
              <a:rPr lang="en-US" altLang="ko-KR" sz="1200" dirty="0" smtClean="0"/>
              <a:t>name;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age;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858485" y="5895723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void</a:t>
            </a:r>
            <a:r>
              <a:rPr lang="ko-KR" altLang="en-US" sz="1200" smtClean="0"/>
              <a:t> </a:t>
            </a:r>
            <a:r>
              <a:rPr lang="en-US" altLang="ko-KR" sz="1200" smtClean="0"/>
              <a:t>speak();</a:t>
            </a:r>
            <a:endParaRPr lang="en-US" altLang="ko-KR" sz="1200" dirty="0" smtClean="0"/>
          </a:p>
          <a:p>
            <a:r>
              <a:rPr lang="en-US" altLang="ko-KR" sz="1200" smtClean="0"/>
              <a:t>void eat();</a:t>
            </a:r>
            <a:endParaRPr lang="en-US" altLang="ko-KR" sz="1200" dirty="0" smtClean="0"/>
          </a:p>
          <a:p>
            <a:r>
              <a:rPr lang="en-US" altLang="ko-KR" sz="1200" smtClean="0"/>
              <a:t>void study();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87113" y="48363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715873" y="5395657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/>
              <a:t>데이타</a:t>
            </a:r>
            <a:r>
              <a:rPr lang="ko-KR" altLang="en-US" sz="1200" smtClean="0"/>
              <a:t> 필드</a:t>
            </a:r>
            <a:r>
              <a:rPr lang="en-US" altLang="ko-KR" sz="1200" smtClean="0"/>
              <a:t>(field)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15873" y="61100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메소드</a:t>
            </a:r>
            <a:r>
              <a:rPr lang="en-US" altLang="ko-KR" sz="1200" smtClean="0"/>
              <a:t>(method)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87654" y="3596912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70C0"/>
                </a:solidFill>
              </a:rPr>
              <a:t>실세계의</a:t>
            </a:r>
            <a:r>
              <a:rPr lang="ko-KR" altLang="en-US" sz="1200" dirty="0" smtClean="0">
                <a:solidFill>
                  <a:srgbClr val="0070C0"/>
                </a:solidFill>
              </a:rPr>
              <a:t> 캡슐화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9629" y="567716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자바 객체의 캡슐화</a:t>
            </a:r>
          </a:p>
        </p:txBody>
      </p:sp>
      <p:sp>
        <p:nvSpPr>
          <p:cNvPr id="34" name="오른쪽 중괄호 33"/>
          <p:cNvSpPr/>
          <p:nvPr/>
        </p:nvSpPr>
        <p:spPr>
          <a:xfrm>
            <a:off x="4501559" y="5252781"/>
            <a:ext cx="214314" cy="500066"/>
          </a:xfrm>
          <a:prstGeom prst="rightBrace">
            <a:avLst>
              <a:gd name="adj1" fmla="val 4375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오른쪽 중괄호 34"/>
          <p:cNvSpPr/>
          <p:nvPr/>
        </p:nvSpPr>
        <p:spPr>
          <a:xfrm>
            <a:off x="4501559" y="5967161"/>
            <a:ext cx="214314" cy="642942"/>
          </a:xfrm>
          <a:prstGeom prst="rightBrace">
            <a:avLst>
              <a:gd name="adj1" fmla="val 4375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 smtClean="0"/>
              <a:t>public Book()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생성자가 호출되었음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this(null, null, 0);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객체의 소멸과 </a:t>
            </a:r>
            <a:r>
              <a:rPr lang="ko-KR" altLang="en-US" dirty="0" err="1" smtClean="0"/>
              <a:t>가비지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생성된 객체 메모리를 자바 가상 기계에게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포함</a:t>
            </a:r>
            <a:endParaRPr lang="en-US" altLang="ko-KR" dirty="0" smtClean="0"/>
          </a:p>
          <a:p>
            <a:r>
              <a:rPr lang="ko-KR" altLang="en-US" dirty="0" smtClean="0"/>
              <a:t>자바는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기능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자신에 대한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없는 객체</a:t>
            </a:r>
            <a:endParaRPr lang="en-US" altLang="ko-KR" dirty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켈렉션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기계의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렉터가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수집하여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928813"/>
            <a:ext cx="8124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소스에서 언제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가비지가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발생하는지 설명하라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 err="1" smtClean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33" y="1682859"/>
            <a:ext cx="5302101" cy="46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0557" y="2492896"/>
            <a:ext cx="324306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a = new String("Good");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b = new String("Bad");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 = new String("Normal");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d, e;</a:t>
            </a:r>
          </a:p>
          <a:p>
            <a:pPr defTabSz="180000"/>
            <a:r>
              <a:rPr lang="en-US" altLang="ko-KR" sz="1200" dirty="0" smtClean="0"/>
              <a:t>		a </a:t>
            </a:r>
            <a:r>
              <a:rPr lang="en-US" altLang="ko-KR" sz="1200" dirty="0"/>
              <a:t>= null; </a:t>
            </a:r>
          </a:p>
          <a:p>
            <a:pPr defTabSz="180000"/>
            <a:r>
              <a:rPr lang="en-US" altLang="ko-KR" sz="1200" dirty="0" smtClean="0"/>
              <a:t>		d </a:t>
            </a:r>
            <a:r>
              <a:rPr lang="en-US" altLang="ko-KR" sz="1200" dirty="0"/>
              <a:t>= c;</a:t>
            </a:r>
          </a:p>
          <a:p>
            <a:pPr defTabSz="180000"/>
            <a:r>
              <a:rPr lang="en-US" altLang="ko-KR" sz="1200" dirty="0" smtClean="0"/>
              <a:t>		c </a:t>
            </a:r>
            <a:r>
              <a:rPr lang="en-US" altLang="ko-KR" sz="1200" dirty="0"/>
              <a:t>= null;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자바에서는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자동 회수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</a:t>
            </a:r>
            <a:r>
              <a:rPr lang="ko-KR" altLang="en-US" dirty="0"/>
              <a:t>메모리 </a:t>
            </a:r>
            <a:r>
              <a:rPr lang="ko-KR" altLang="en-US" dirty="0" smtClean="0"/>
              <a:t>공간으로 확보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</a:t>
            </a:r>
            <a:r>
              <a:rPr lang="en-US" altLang="ko-KR" dirty="0" smtClean="0"/>
              <a:t>(garbage collector)</a:t>
            </a:r>
            <a:r>
              <a:rPr lang="ko-KR" altLang="en-US" dirty="0" smtClean="0"/>
              <a:t>에 의해 자동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컬렉션을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3" y="1265662"/>
            <a:ext cx="5173041" cy="551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 앞에 올 수 있는 접근 지정자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다른 모든 클래스가 접근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 생략 </a:t>
            </a:r>
            <a:r>
              <a:rPr lang="en-US" altLang="ko-KR" dirty="0" smtClean="0"/>
              <a:t>(default </a:t>
            </a:r>
            <a:r>
              <a:rPr lang="ko-KR" altLang="en-US" dirty="0" smtClean="0"/>
              <a:t>접근 지정자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또는</a:t>
            </a:r>
            <a:r>
              <a:rPr lang="en-US" altLang="ko-KR" dirty="0" smtClean="0"/>
              <a:t> package-private</a:t>
            </a:r>
            <a:r>
              <a:rPr lang="ko-KR" altLang="en-US" dirty="0" smtClean="0"/>
              <a:t>라고도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같은 패키지 내에 있는 클래스에서만 접근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말로 같은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있는 클래스끼리 접근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204864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public class Person {}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720962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class Person {}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80853"/>
              </p:ext>
            </p:extLst>
          </p:nvPr>
        </p:nvGraphicFramePr>
        <p:xfrm>
          <a:off x="571472" y="1500174"/>
          <a:ext cx="8215370" cy="216389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12296"/>
                <a:gridCol w="6303074"/>
              </a:tblGrid>
              <a:tr h="642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default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또는 </a:t>
                      </a:r>
                      <a:r>
                        <a:rPr lang="en-US" altLang="ko-KR" sz="1200" dirty="0" smtClean="0"/>
                        <a:t>package-private)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같은 패키지 내에서 접근 가능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393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public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패키지 내부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외부 클래스에서 접근 가능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563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mtClean="0"/>
                        <a:t>private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/>
                        <a:t>정의된 클래스 내에서만 접근 가능</a:t>
                      </a:r>
                      <a:endParaRPr lang="en-US" altLang="ko-KR" sz="1200" dirty="0" smtClean="0"/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/>
                        <a:t>상속 받은 하위 클래스에서도 접근 불가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  <a:tr h="563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protected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/>
                        <a:t>같은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패키지 내에서 접근 가능</a:t>
                      </a:r>
                      <a:endParaRPr lang="en-US" altLang="ko-KR" sz="1200" dirty="0" smtClean="0"/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 smtClean="0"/>
                        <a:t>다른 패키지에서 접근은 불가하나 상속을 받은 경우 하위 클래스에서는 접근 가능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31954108"/>
              </p:ext>
            </p:extLst>
          </p:nvPr>
        </p:nvGraphicFramePr>
        <p:xfrm>
          <a:off x="611560" y="4077072"/>
          <a:ext cx="7866070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85951"/>
                <a:gridCol w="1360477"/>
                <a:gridCol w="1573214"/>
                <a:gridCol w="1573214"/>
                <a:gridCol w="1573214"/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effectLst/>
                        </a:rPr>
                        <a:t>멤버에 접근하는 클래스</a:t>
                      </a:r>
                      <a:endParaRPr kumimoji="0" lang="ko-KR" altLang="en-US" sz="120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 smtClean="0">
                          <a:effectLst/>
                        </a:rPr>
                        <a:t>멤버의 접근 지정자</a:t>
                      </a:r>
                      <a:endParaRPr kumimoji="0" lang="ko-KR" altLang="en-US" sz="1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default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private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protected</a:t>
                      </a:r>
                      <a:r>
                        <a:rPr lang="en-US" altLang="ko-KR" sz="1200" baseline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같은 패키지의 클래스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X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O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O</a:t>
                      </a:r>
                      <a:endParaRPr lang="ko-KR" altLang="en-US" sz="1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다른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패키지의 클래스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X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X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X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O</a:t>
                      </a:r>
                      <a:endParaRPr lang="ko-KR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1484784"/>
            <a:ext cx="7718821" cy="234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4075199"/>
            <a:ext cx="7722591" cy="236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8541" y="4039112"/>
            <a:ext cx="218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지정자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지정자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36" y="414537"/>
            <a:ext cx="7298838" cy="22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06" y="2786058"/>
            <a:ext cx="7378402" cy="393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89240" y="2805546"/>
            <a:ext cx="2412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지정자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default </a:t>
            </a:r>
            <a:r>
              <a:rPr lang="ko-KR" altLang="en-US" sz="1400" smtClean="0"/>
              <a:t>접근 지정자 사례</a:t>
            </a:r>
            <a:endParaRPr lang="ko-KR" altLang="en-US" sz="1400" dirty="0" err="1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지향의 특성 </a:t>
            </a:r>
            <a:r>
              <a:rPr lang="en-US" altLang="ko-KR" smtClean="0"/>
              <a:t>: </a:t>
            </a:r>
            <a:r>
              <a:rPr lang="ko-KR" altLang="en-US" smtClean="0"/>
              <a:t>상속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607587" y="2248462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/>
                </a:solidFill>
              </a:rPr>
              <a:t>생물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893075" y="317715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동물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3537" y="317715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식물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750331" y="424872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사람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92943" y="424872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어류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93405" y="424872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나무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465107" y="424872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꺾인 연결선 61"/>
          <p:cNvCxnSpPr>
            <a:stCxn id="55" idx="0"/>
            <a:endCxn id="32" idx="2"/>
          </p:cNvCxnSpPr>
          <p:nvPr/>
        </p:nvCxnSpPr>
        <p:spPr>
          <a:xfrm rot="5400000" flipH="1" flipV="1">
            <a:off x="3107521" y="2069867"/>
            <a:ext cx="500066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6" idx="0"/>
            <a:endCxn id="32" idx="2"/>
          </p:cNvCxnSpPr>
          <p:nvPr/>
        </p:nvCxnSpPr>
        <p:spPr>
          <a:xfrm rot="16200000" flipV="1">
            <a:off x="4881107" y="2010793"/>
            <a:ext cx="500066" cy="18326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8" idx="0"/>
            <a:endCxn id="55" idx="2"/>
          </p:cNvCxnSpPr>
          <p:nvPr/>
        </p:nvCxnSpPr>
        <p:spPr>
          <a:xfrm rot="5400000" flipH="1" flipV="1">
            <a:off x="1678761" y="3427189"/>
            <a:ext cx="642942" cy="10001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57" idx="0"/>
            <a:endCxn id="55" idx="2"/>
          </p:cNvCxnSpPr>
          <p:nvPr/>
        </p:nvCxnSpPr>
        <p:spPr>
          <a:xfrm rot="16200000" flipV="1">
            <a:off x="2607455" y="3498627"/>
            <a:ext cx="64294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9" idx="0"/>
            <a:endCxn id="56" idx="2"/>
          </p:cNvCxnSpPr>
          <p:nvPr/>
        </p:nvCxnSpPr>
        <p:spPr>
          <a:xfrm rot="5400000" flipH="1" flipV="1">
            <a:off x="5225933" y="3427189"/>
            <a:ext cx="642942" cy="10001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60" idx="0"/>
            <a:endCxn id="56" idx="2"/>
          </p:cNvCxnSpPr>
          <p:nvPr/>
        </p:nvCxnSpPr>
        <p:spPr>
          <a:xfrm rot="16200000" flipV="1">
            <a:off x="6261784" y="3391470"/>
            <a:ext cx="642942" cy="10715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00232" y="1602724"/>
            <a:ext cx="5073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실세계에서의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상속 예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유전적인 상속 관계 표현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/>
              <a:t>접근 </a:t>
            </a:r>
            <a:r>
              <a:rPr lang="ko-KR" altLang="en-US" dirty="0" smtClean="0"/>
              <a:t>지정자의 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1600" y="1893565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340768"/>
            <a:ext cx="809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다음의 소스를 컴파일 해보고 오류가 난 이유를 설명하고 오류를 수정하시오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" name="_x30539568" descr="EMB0000159c3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661248"/>
            <a:ext cx="668076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572000" y="3780266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552" y="1772816"/>
            <a:ext cx="360040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Sample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a;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c;</a:t>
            </a:r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getB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b;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/>
              <a:t>void </a:t>
            </a:r>
            <a:r>
              <a:rPr lang="en-US" altLang="ko-KR" sz="1400" b="1" dirty="0" err="1"/>
              <a:t>setB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value) {</a:t>
            </a:r>
          </a:p>
          <a:p>
            <a:pPr defTabSz="180000"/>
            <a:r>
              <a:rPr lang="en-US" altLang="ko-KR" sz="1400" b="1" dirty="0" smtClean="0"/>
              <a:t>		b </a:t>
            </a:r>
            <a:r>
              <a:rPr lang="en-US" altLang="ko-KR" sz="1400" b="1" dirty="0"/>
              <a:t>= value;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Sample </a:t>
            </a:r>
            <a:r>
              <a:rPr lang="en-US" altLang="ko-KR" sz="1400" dirty="0" err="1"/>
              <a:t>aClass</a:t>
            </a:r>
            <a:r>
              <a:rPr lang="en-US" altLang="ko-KR" sz="1400" dirty="0"/>
              <a:t> = new Sample();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aClass.a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aClass.setB</a:t>
            </a:r>
            <a:r>
              <a:rPr lang="en-US" altLang="ko-KR" sz="1400" b="1" dirty="0" smtClean="0"/>
              <a:t>(10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aClass.c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10;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146503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오류가 수정된 소스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211960" y="2708920"/>
            <a:ext cx="4338064" cy="1296484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smtClean="0"/>
              <a:t>private </a:t>
            </a:r>
            <a:r>
              <a:rPr lang="ko-KR" altLang="en-US" dirty="0"/>
              <a:t>접근 </a:t>
            </a:r>
            <a:r>
              <a:rPr lang="ko-KR" altLang="en-US" dirty="0" smtClean="0"/>
              <a:t>지정자를 </a:t>
            </a:r>
            <a:r>
              <a:rPr lang="ko-KR" altLang="en-US" dirty="0"/>
              <a:t>갖는 </a:t>
            </a:r>
            <a:r>
              <a:rPr lang="ko-KR" altLang="en-US" dirty="0" smtClean="0"/>
              <a:t>멤버 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위해 클래스 </a:t>
            </a:r>
            <a:r>
              <a:rPr lang="ko-KR" altLang="en-US" dirty="0"/>
              <a:t>내부에 </a:t>
            </a:r>
            <a:r>
              <a:rPr lang="en-US" altLang="ko-KR" dirty="0" err="1" smtClean="0"/>
              <a:t>getB</a:t>
            </a:r>
            <a:r>
              <a:rPr lang="en-US" altLang="ko-KR" dirty="0" smtClean="0"/>
              <a:t>()/</a:t>
            </a:r>
            <a:r>
              <a:rPr lang="en-US" altLang="ko-KR" dirty="0" err="1" smtClean="0"/>
              <a:t>setB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만들어 접근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사람은 모두 각</a:t>
            </a:r>
            <a:r>
              <a:rPr lang="ko-KR" altLang="en-US" sz="1400" dirty="0"/>
              <a:t>각</a:t>
            </a:r>
            <a:r>
              <a:rPr lang="ko-KR" altLang="en-US" sz="1400" dirty="0" smtClean="0"/>
              <a:t> 눈을 가지고 태어난다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세상에는 이미 공기가 있으며 태어난 사람은</a:t>
            </a:r>
            <a:endParaRPr lang="en-US" altLang="ko-KR" sz="1400" dirty="0" smtClean="0"/>
          </a:p>
          <a:p>
            <a:r>
              <a:rPr lang="ko-KR" altLang="en-US" sz="1400" dirty="0" smtClean="0"/>
              <a:t>모두 공기를 공유한다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그리고 공기 역시 각 사람의 것이다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614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눈은 각 사람마다 있고 공기는 모든 사람이 소유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공유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비공유의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여러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객체를 생성하지 않고 사용가능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StaticSample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n; // non-static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void g() {...} </a:t>
            </a:r>
            <a:r>
              <a:rPr lang="en-US" altLang="ko-KR" sz="1600" dirty="0" smtClean="0"/>
              <a:t>// non-static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defTabSz="180000"/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m; // 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void f() {...} </a:t>
            </a:r>
            <a:r>
              <a:rPr lang="en-US" altLang="ko-KR" sz="1600" dirty="0" smtClean="0"/>
              <a:t>//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static </a:t>
            </a:r>
            <a:r>
              <a:rPr lang="ko-KR" altLang="en-US" sz="1600" dirty="0" err="1" smtClean="0"/>
              <a:t>메소드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03974984"/>
              </p:ext>
            </p:extLst>
          </p:nvPr>
        </p:nvGraphicFramePr>
        <p:xfrm>
          <a:off x="683568" y="1628800"/>
          <a:ext cx="7920878" cy="367240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72738"/>
                <a:gridCol w="3347739"/>
                <a:gridCol w="3600401"/>
              </a:tblGrid>
              <a:tr h="397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non-static </a:t>
                      </a:r>
                      <a:r>
                        <a:rPr lang="ko-KR" altLang="en-US" sz="1200">
                          <a:effectLst/>
                        </a:rPr>
                        <a:t>멤버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static </a:t>
                      </a:r>
                      <a:r>
                        <a:rPr lang="ko-KR" altLang="en-US" sz="1200">
                          <a:effectLst/>
                        </a:rPr>
                        <a:t>멤버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</a:tr>
              <a:tr h="9294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선언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class Sample {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     </a:t>
                      </a:r>
                      <a:r>
                        <a:rPr lang="en-US" sz="1200" dirty="0" err="1" smtClean="0">
                          <a:effectLst/>
                        </a:rPr>
                        <a:t>int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n;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     void </a:t>
                      </a:r>
                      <a:r>
                        <a:rPr lang="en-US" sz="1200" dirty="0">
                          <a:effectLst/>
                        </a:rPr>
                        <a:t>g() {...}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}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class </a:t>
                      </a:r>
                      <a:r>
                        <a:rPr lang="en-US" sz="1200" dirty="0">
                          <a:effectLst/>
                        </a:rPr>
                        <a:t>Sample {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     static 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 m;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     static </a:t>
                      </a:r>
                      <a:r>
                        <a:rPr lang="en-US" sz="1200" dirty="0">
                          <a:effectLst/>
                        </a:rPr>
                        <a:t>void g() {...}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}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</a:tr>
              <a:tr h="7079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공간적 특성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멤버는 객체마다 별도 존재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 err="1">
                          <a:effectLst/>
                        </a:rPr>
                        <a:t>인스턴스</a:t>
                      </a:r>
                      <a:r>
                        <a:rPr lang="ko-KR" altLang="en-US" sz="1200" dirty="0">
                          <a:effectLst/>
                        </a:rPr>
                        <a:t> 멤버라고 부름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멤버는 클래스 당 하나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객체 내부가 아닌 별도의 공간에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클래스 멤버라고 부름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</a:tr>
              <a:tr h="11509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effectLst/>
                        </a:rPr>
                        <a:t>시간적 특성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객체 생성 시 함께 멤버 생성됨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생길 때 멤버도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 생성 후 멤버 사용 가능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사라지면 멤버도 사라짐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클래스 로딩 시에 멤버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생기기 전에 이미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생기기 전에도 사용 가능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사라져도 멤버는 사라지지 않음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프로그램이 종료될 때 사라짐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</a:tr>
              <a:tr h="48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effectLst/>
                        </a:rPr>
                        <a:t>공유의 특성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</a:rPr>
                        <a:t>동일한 클래스의 객체들에 의해 공유되지 </a:t>
                      </a:r>
                      <a:r>
                        <a:rPr lang="ko-KR" altLang="en-US" sz="1200" dirty="0">
                          <a:effectLst/>
                        </a:rPr>
                        <a:t>않음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객체 내에 각각 공간 유지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동일한 클래스의 객체들에 의해 공유됨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0"/>
            <a:ext cx="76528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7" y="0"/>
            <a:ext cx="8713013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전역 변수와 전역 함수를 만들 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캡슐화 원칙 지킴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클래스에서 </a:t>
            </a:r>
            <a:r>
              <a:rPr lang="ko-KR" altLang="en-US" dirty="0"/>
              <a:t>공유하는 전역 </a:t>
            </a:r>
            <a:r>
              <a:rPr lang="ko-KR" altLang="en-US" dirty="0" smtClean="0"/>
              <a:t>변수나 전역 함수도 반드시 클래스 내부에 구현해야 함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java.lang.Math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JDK</a:t>
            </a:r>
            <a:r>
              <a:rPr lang="ko-KR" altLang="en-US" dirty="0" smtClean="0"/>
              <a:t>와 함께 배포되는 </a:t>
            </a:r>
            <a:r>
              <a:rPr lang="en-US" altLang="ko-KR" dirty="0" err="1" smtClean="0"/>
              <a:t>java.lang.Math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정의되어 다른 모든 클래스에서 사용됨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</a:t>
            </a:r>
            <a:r>
              <a:rPr lang="ko-KR" altLang="en-US" dirty="0"/>
              <a:t>생성하지 않고 바로 호</a:t>
            </a:r>
            <a:r>
              <a:rPr lang="ko-KR" altLang="en-US" dirty="0" smtClean="0"/>
              <a:t>출할 </a:t>
            </a:r>
            <a:r>
              <a:rPr lang="ko-KR" altLang="en-US" dirty="0"/>
              <a:t>수 있는 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9451" y="4749415"/>
            <a:ext cx="29681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 smtClean="0"/>
              <a:t>   static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 smtClean="0"/>
              <a:t>   static 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cos</a:t>
            </a:r>
            <a:r>
              <a:rPr lang="en-US" altLang="ko-KR" sz="1400" dirty="0"/>
              <a:t>(double a);</a:t>
            </a:r>
          </a:p>
          <a:p>
            <a:r>
              <a:rPr lang="en-US" altLang="ko-KR" sz="1400" dirty="0" smtClean="0"/>
              <a:t>   static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 smtClean="0"/>
              <a:t>   static </a:t>
            </a:r>
            <a:r>
              <a:rPr lang="en-US" altLang="ko-KR" sz="1400" dirty="0"/>
              <a:t>double random();</a:t>
            </a:r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2226" y="6032917"/>
            <a:ext cx="22322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</a:t>
            </a:r>
            <a:r>
              <a:rPr lang="en-US" altLang="ko-KR" sz="1400" dirty="0" smtClean="0"/>
              <a:t>);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32226" y="5013176"/>
            <a:ext cx="22322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Math m = new Math(); </a:t>
            </a:r>
            <a:endParaRPr lang="ko-KR" altLang="en-US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849493" y="4696688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권하지 않는 </a:t>
            </a:r>
            <a:r>
              <a:rPr lang="ko-KR" altLang="en-US" sz="1400" dirty="0" smtClean="0"/>
              <a:t>사용법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859921" y="57135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바른 사용법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언어에서의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5076056" y="1505453"/>
            <a:ext cx="3850033" cy="5040560"/>
          </a:xfrm>
        </p:spPr>
        <p:txBody>
          <a:bodyPr/>
          <a:lstStyle/>
          <a:p>
            <a:r>
              <a:rPr lang="ko-KR" altLang="en-US" dirty="0"/>
              <a:t>상속 </a:t>
            </a:r>
            <a:endParaRPr lang="en-US" altLang="ko-KR" dirty="0"/>
          </a:p>
          <a:p>
            <a:pPr lvl="1"/>
            <a:r>
              <a:rPr lang="ko-KR" altLang="en-US" dirty="0"/>
              <a:t>상위 클래스의 특성을 하위 클래스가 물려받음</a:t>
            </a:r>
            <a:endParaRPr lang="en-US" altLang="ko-KR" dirty="0"/>
          </a:p>
          <a:p>
            <a:pPr lvl="2"/>
            <a:r>
              <a:rPr lang="ko-KR" altLang="en-US" dirty="0"/>
              <a:t>상위 클래스 </a:t>
            </a:r>
            <a:r>
              <a:rPr lang="en-US" altLang="ko-KR" dirty="0"/>
              <a:t>: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하위 클래스 </a:t>
            </a:r>
            <a:r>
              <a:rPr lang="en-US" altLang="ko-KR" dirty="0"/>
              <a:t>: </a:t>
            </a:r>
            <a:r>
              <a:rPr lang="ko-KR" altLang="en-US" dirty="0"/>
              <a:t>서브 클래스</a:t>
            </a:r>
            <a:endParaRPr lang="en-US" altLang="ko-KR" dirty="0"/>
          </a:p>
          <a:p>
            <a:pPr lvl="1"/>
            <a:r>
              <a:rPr lang="ko-KR" altLang="en-US" dirty="0"/>
              <a:t>서브 클래스</a:t>
            </a:r>
            <a:endParaRPr lang="en-US" altLang="ko-KR" dirty="0"/>
          </a:p>
          <a:p>
            <a:pPr lvl="2"/>
            <a:r>
              <a:rPr lang="ko-KR" altLang="en-US" dirty="0" err="1"/>
              <a:t>수퍼</a:t>
            </a:r>
            <a:r>
              <a:rPr lang="ko-KR" altLang="en-US" dirty="0"/>
              <a:t> 클래스 코드의 재사용</a:t>
            </a:r>
            <a:endParaRPr lang="en-US" altLang="ko-KR" dirty="0"/>
          </a:p>
          <a:p>
            <a:pPr lvl="2"/>
            <a:r>
              <a:rPr lang="ko-KR" altLang="en-US" dirty="0"/>
              <a:t>새로운 특성 추가 가능</a:t>
            </a:r>
            <a:endParaRPr lang="en-US" altLang="ko-KR" dirty="0"/>
          </a:p>
          <a:p>
            <a:pPr lvl="1"/>
            <a:r>
              <a:rPr lang="ko-KR" altLang="en-US" dirty="0" smtClean="0"/>
              <a:t>자바에 </a:t>
            </a:r>
            <a:r>
              <a:rPr lang="ko-KR" altLang="en-US" dirty="0"/>
              <a:t>다중 </a:t>
            </a:r>
            <a:r>
              <a:rPr lang="ko-KR" altLang="en-US" dirty="0" smtClean="0"/>
              <a:t>상속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</a:t>
            </a:r>
            <a:r>
              <a:rPr lang="ko-KR" altLang="en-US" dirty="0"/>
              <a:t>통해 다중 상속과 같은 효과 얻음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109951" y="1571612"/>
            <a:ext cx="1714512" cy="1500198"/>
            <a:chOff x="4500562" y="1428736"/>
            <a:chExt cx="1714512" cy="1785950"/>
          </a:xfrm>
        </p:grpSpPr>
        <p:sp>
          <p:nvSpPr>
            <p:cNvPr id="5" name="TextBox 4"/>
            <p:cNvSpPr txBox="1"/>
            <p:nvPr/>
          </p:nvSpPr>
          <p:spPr>
            <a:xfrm>
              <a:off x="5214942" y="1428736"/>
              <a:ext cx="492443" cy="32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부모</a:t>
              </a:r>
              <a:endParaRPr lang="ko-KR" altLang="en-US" sz="1200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00562" y="1428736"/>
              <a:ext cx="1714512" cy="17859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7" name="직선 연결선 6"/>
            <p:cNvCxnSpPr/>
            <p:nvPr/>
          </p:nvCxnSpPr>
          <p:spPr>
            <a:xfrm rot="10800000" flipH="1">
              <a:off x="4500562" y="2194143"/>
              <a:ext cx="1714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643438" y="1513781"/>
              <a:ext cx="1065805" cy="549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String name;</a:t>
              </a:r>
            </a:p>
            <a:p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age;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0" y="2194143"/>
              <a:ext cx="1026884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void eat();</a:t>
              </a:r>
            </a:p>
            <a:p>
              <a:r>
                <a:rPr lang="en-US" altLang="ko-KR" sz="1200" dirty="0" smtClean="0"/>
                <a:t>void sleep();</a:t>
              </a:r>
            </a:p>
            <a:p>
              <a:r>
                <a:rPr lang="en-US" altLang="ko-KR" sz="1200" dirty="0" smtClean="0"/>
                <a:t>void love();</a:t>
              </a:r>
              <a:endParaRPr lang="ko-KR" altLang="en-US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24330" y="57239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자식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95769" y="384548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부모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81389" y="3786190"/>
            <a:ext cx="1714512" cy="2857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3" name="직선 연결선 12"/>
          <p:cNvCxnSpPr/>
          <p:nvPr/>
        </p:nvCxnSpPr>
        <p:spPr>
          <a:xfrm rot="10800000" flipH="1">
            <a:off x="3181389" y="4449113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52827" y="3883887"/>
            <a:ext cx="10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String name</a:t>
            </a:r>
            <a:r>
              <a:rPr lang="en-US" altLang="ko-KR" sz="1200" dirty="0" smtClean="0"/>
              <a:t>;</a:t>
            </a:r>
          </a:p>
          <a:p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age;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252827" y="5879013"/>
            <a:ext cx="105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void work();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void cry();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void laugh();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8602" y="128586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Animal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 객체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5703" y="35004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Human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객체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0800000" flipH="1">
            <a:off x="3181389" y="5306939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0800000" flipH="1">
            <a:off x="3181389" y="5950451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52827" y="4449113"/>
            <a:ext cx="142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void eat ();</a:t>
            </a:r>
          </a:p>
          <a:p>
            <a:r>
              <a:rPr lang="en-US" altLang="ko-KR" sz="1200" dirty="0" smtClean="0"/>
              <a:t>void sleep();</a:t>
            </a:r>
          </a:p>
          <a:p>
            <a:r>
              <a:rPr lang="en-US" altLang="ko-KR" sz="1200" dirty="0" smtClean="0"/>
              <a:t>void love();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52827" y="5306939"/>
            <a:ext cx="1123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String hobby;</a:t>
            </a:r>
            <a:endParaRPr lang="en-US" altLang="ko-KR" sz="1200" dirty="0" smtClean="0"/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String job;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348" y="1571612"/>
            <a:ext cx="1785950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Animal {</a:t>
            </a:r>
          </a:p>
          <a:p>
            <a:pPr defTabSz="180000"/>
            <a:r>
              <a:rPr lang="en-US" altLang="ko-KR" sz="1200" dirty="0" smtClean="0"/>
              <a:t>	String name;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age;</a:t>
            </a:r>
          </a:p>
          <a:p>
            <a:pPr defTabSz="180000"/>
            <a:r>
              <a:rPr lang="en-US" altLang="ko-KR" sz="1200" dirty="0" smtClean="0"/>
              <a:t>	void eat() {...}</a:t>
            </a:r>
          </a:p>
          <a:p>
            <a:pPr defTabSz="180000"/>
            <a:r>
              <a:rPr lang="en-US" altLang="ko-KR" sz="1200" dirty="0" smtClean="0"/>
              <a:t>	void sleep() {...}</a:t>
            </a:r>
          </a:p>
          <a:p>
            <a:pPr defTabSz="180000"/>
            <a:r>
              <a:rPr lang="en-US" altLang="ko-KR" sz="1200" dirty="0" smtClean="0"/>
              <a:t>	void love() {...}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285720" y="4786322"/>
            <a:ext cx="2643206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Human extends Animal {</a:t>
            </a:r>
          </a:p>
          <a:p>
            <a:pPr defTabSz="180000"/>
            <a:r>
              <a:rPr lang="en-US" altLang="ko-KR" sz="1200" dirty="0" smtClean="0"/>
              <a:t>	String hobby;</a:t>
            </a:r>
          </a:p>
          <a:p>
            <a:pPr defTabSz="180000"/>
            <a:r>
              <a:rPr lang="en-US" altLang="ko-KR" sz="1200" dirty="0" smtClean="0"/>
              <a:t>	String job;</a:t>
            </a:r>
          </a:p>
          <a:p>
            <a:pPr defTabSz="180000"/>
            <a:r>
              <a:rPr lang="en-US" altLang="ko-KR" sz="1200" dirty="0" smtClean="0"/>
              <a:t>	void work() {...}</a:t>
            </a:r>
          </a:p>
          <a:p>
            <a:pPr defTabSz="180000"/>
            <a:r>
              <a:rPr lang="en-US" altLang="ko-KR" sz="1200" dirty="0" smtClean="0"/>
              <a:t>	void cry() {...}</a:t>
            </a:r>
          </a:p>
          <a:p>
            <a:pPr defTabSz="180000"/>
            <a:r>
              <a:rPr lang="en-US" altLang="ko-KR" sz="1200" dirty="0" smtClean="0"/>
              <a:t>	void laugh() {...}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 err="1" smtClean="0"/>
          </a:p>
        </p:txBody>
      </p:sp>
      <p:cxnSp>
        <p:nvCxnSpPr>
          <p:cNvPr id="24" name="직선 화살표 연결선 23"/>
          <p:cNvCxnSpPr>
            <a:stCxn id="23" idx="0"/>
            <a:endCxn id="22" idx="2"/>
          </p:cNvCxnSpPr>
          <p:nvPr/>
        </p:nvCxnSpPr>
        <p:spPr>
          <a:xfrm flipV="1">
            <a:off x="1607323" y="2956607"/>
            <a:ext cx="0" cy="182971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71604" y="3929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1"/>
            <a:r>
              <a:rPr lang="ko-KR" altLang="en-US" dirty="0"/>
              <a:t>객체가 생성되지 않은 상황에서도 사용이 가능하므로 객체에 </a:t>
            </a:r>
            <a:r>
              <a:rPr lang="ko-KR" altLang="en-US" dirty="0" smtClean="0"/>
              <a:t>속한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 err="1"/>
              <a:t>인스턴스</a:t>
            </a:r>
            <a:r>
              <a:rPr lang="ko-KR" altLang="en-US" dirty="0"/>
              <a:t> 변수 </a:t>
            </a:r>
            <a:r>
              <a:rPr lang="ko-KR" altLang="en-US" dirty="0" smtClean="0"/>
              <a:t>등 사용 불가</a:t>
            </a:r>
            <a:endParaRPr lang="en-US" altLang="ko-KR" dirty="0" smtClean="0"/>
          </a:p>
          <a:p>
            <a:pPr lvl="1"/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멤버들을 모두 </a:t>
            </a:r>
            <a:r>
              <a:rPr lang="ko-KR" altLang="en-US" dirty="0" smtClean="0"/>
              <a:t>사용 가능</a:t>
            </a:r>
            <a:endParaRPr lang="en-US" altLang="ko-KR" dirty="0" smtClean="0"/>
          </a:p>
          <a:p>
            <a:r>
              <a:rPr lang="en-US" altLang="ko-KR" dirty="0"/>
              <a:t>static </a:t>
            </a:r>
            <a:r>
              <a:rPr lang="ko-KR" altLang="en-US" dirty="0" err="1"/>
              <a:t>메소드에서는</a:t>
            </a:r>
            <a:r>
              <a:rPr lang="ko-KR" altLang="en-US" dirty="0"/>
              <a:t> </a:t>
            </a:r>
            <a:r>
              <a:rPr lang="en-US" altLang="ko-KR" dirty="0"/>
              <a:t>this </a:t>
            </a:r>
            <a:r>
              <a:rPr lang="ko-KR" altLang="en-US" dirty="0"/>
              <a:t>키워드를 사용할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생성되지 않은 상황에서도 호출이 가능하기 때문에 현재 </a:t>
            </a:r>
            <a:r>
              <a:rPr lang="ko-KR" altLang="en-US" dirty="0" smtClean="0"/>
              <a:t>실행 중인 </a:t>
            </a:r>
            <a:r>
              <a:rPr lang="ko-KR" altLang="en-US" dirty="0"/>
              <a:t>객체를 가리키는 </a:t>
            </a:r>
            <a:r>
              <a:rPr lang="en-US" altLang="ko-KR" sz="2000" dirty="0"/>
              <a:t>this </a:t>
            </a:r>
            <a:r>
              <a:rPr lang="ko-KR" altLang="en-US" dirty="0" err="1"/>
              <a:t>레퍼런스를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928670"/>
          </a:xfrm>
        </p:spPr>
        <p:txBody>
          <a:bodyPr>
            <a:noAutofit/>
          </a:bodyPr>
          <a:lstStyle/>
          <a:p>
            <a:r>
              <a:rPr lang="ko-KR" altLang="en-US" sz="2700" dirty="0" smtClean="0"/>
              <a:t>예제 </a:t>
            </a:r>
            <a:r>
              <a:rPr lang="en-US" altLang="ko-KR" sz="2700" dirty="0" smtClean="0"/>
              <a:t>4-8 : </a:t>
            </a:r>
            <a:r>
              <a:rPr lang="en-US" altLang="ko-KR" sz="2700" dirty="0"/>
              <a:t>static</a:t>
            </a:r>
            <a:r>
              <a:rPr lang="ko-KR" altLang="en-US" sz="2700" dirty="0"/>
              <a:t>을 이용한 달러와 </a:t>
            </a:r>
            <a:r>
              <a:rPr lang="ko-KR" altLang="en-US" sz="2700" dirty="0" smtClean="0"/>
              <a:t>우리나</a:t>
            </a:r>
            <a:r>
              <a:rPr lang="ko-KR" altLang="en-US" sz="2700" dirty="0"/>
              <a:t>라</a:t>
            </a:r>
            <a:r>
              <a:rPr lang="ko-KR" altLang="en-US" sz="2700" dirty="0" smtClean="0"/>
              <a:t> </a:t>
            </a:r>
            <a:r>
              <a:rPr lang="ko-KR" altLang="en-US" sz="2700" dirty="0"/>
              <a:t>원화 사이의 변환 </a:t>
            </a:r>
            <a:r>
              <a:rPr lang="ko-KR" altLang="en-US" sz="2700" dirty="0" smtClean="0"/>
              <a:t>예제</a:t>
            </a:r>
            <a:endParaRPr lang="ko-KR" alt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865796" y="2029490"/>
            <a:ext cx="710653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class </a:t>
            </a:r>
            <a:r>
              <a:rPr lang="en-US" altLang="ko-KR" sz="1200" dirty="0" err="1">
                <a:latin typeface="+mj-lt"/>
              </a:rPr>
              <a:t>CurrencyConverter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private</a:t>
            </a:r>
            <a:r>
              <a:rPr lang="en-US" altLang="ko-KR" sz="1200" b="1" dirty="0">
                <a:latin typeface="+mj-lt"/>
              </a:rPr>
              <a:t> static </a:t>
            </a:r>
            <a:r>
              <a:rPr lang="en-US" altLang="ko-KR" sz="1200" dirty="0">
                <a:latin typeface="+mj-lt"/>
              </a:rPr>
              <a:t>double rate; //  </a:t>
            </a:r>
            <a:r>
              <a:rPr lang="ko-KR" altLang="en-US" sz="1200" dirty="0">
                <a:latin typeface="+mj-lt"/>
              </a:rPr>
              <a:t>한국 원화에 대한 환율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toDollar</a:t>
            </a:r>
            <a:r>
              <a:rPr lang="en-US" altLang="ko-KR" sz="1200" dirty="0">
                <a:latin typeface="+mj-lt"/>
              </a:rPr>
              <a:t>(double won)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won/rate; // </a:t>
            </a:r>
            <a:r>
              <a:rPr lang="ko-KR" altLang="en-US" sz="1200" dirty="0">
                <a:latin typeface="+mj-lt"/>
              </a:rPr>
              <a:t>한국 원화를 달러로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toKWR</a:t>
            </a:r>
            <a:r>
              <a:rPr lang="en-US" altLang="ko-KR" sz="1200" dirty="0">
                <a:latin typeface="+mj-lt"/>
              </a:rPr>
              <a:t>(double dollar)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dollar * rate; // </a:t>
            </a:r>
            <a:r>
              <a:rPr lang="ko-KR" altLang="en-US" sz="1200" dirty="0">
                <a:latin typeface="+mj-lt"/>
              </a:rPr>
              <a:t>달러를 한국 원화로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void </a:t>
            </a:r>
            <a:r>
              <a:rPr lang="en-US" altLang="ko-KR" sz="1200" dirty="0" err="1">
                <a:latin typeface="+mj-lt"/>
              </a:rPr>
              <a:t>setRate</a:t>
            </a:r>
            <a:r>
              <a:rPr lang="en-US" altLang="ko-KR" sz="1200" dirty="0">
                <a:latin typeface="+mj-lt"/>
              </a:rPr>
              <a:t>(double 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rate = r; // </a:t>
            </a:r>
            <a:r>
              <a:rPr lang="ko-KR" altLang="en-US" sz="1200" dirty="0">
                <a:latin typeface="+mj-lt"/>
              </a:rPr>
              <a:t>환율 설정</a:t>
            </a:r>
            <a:r>
              <a:rPr lang="en-US" altLang="ko-KR" sz="1200" dirty="0">
                <a:latin typeface="+mj-lt"/>
              </a:rPr>
              <a:t>. KWR/$1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  <a:endParaRPr lang="en-US" altLang="ko-KR" sz="1200" dirty="0">
              <a:latin typeface="+mj-lt"/>
            </a:endParaRPr>
          </a:p>
          <a:p>
            <a:pPr defTabSz="180000"/>
            <a:r>
              <a:rPr lang="en-US" altLang="ko-KR" sz="1200" dirty="0">
                <a:latin typeface="+mj-lt"/>
              </a:rPr>
              <a:t>public class </a:t>
            </a:r>
            <a:r>
              <a:rPr lang="en-US" altLang="ko-KR" sz="1200" dirty="0" err="1">
                <a:latin typeface="+mj-lt"/>
              </a:rPr>
              <a:t>StaticMember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static void main(String[] </a:t>
            </a:r>
            <a:r>
              <a:rPr lang="en-US" altLang="ko-KR" sz="1200" dirty="0" err="1">
                <a:latin typeface="+mj-lt"/>
              </a:rPr>
              <a:t>args</a:t>
            </a:r>
            <a:r>
              <a:rPr lang="en-US" altLang="ko-KR" sz="1200" dirty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CurrencyConverter.setRate</a:t>
            </a:r>
            <a:r>
              <a:rPr lang="en-US" altLang="ko-KR" sz="1200" dirty="0">
                <a:latin typeface="+mj-lt"/>
              </a:rPr>
              <a:t>(1121); // </a:t>
            </a:r>
            <a:r>
              <a:rPr lang="ko-KR" altLang="en-US" sz="1200" dirty="0">
                <a:latin typeface="+mj-lt"/>
              </a:rPr>
              <a:t>미국 달러 환율 설정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백만원은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CurrencyConverter.toDollar</a:t>
            </a:r>
            <a:r>
              <a:rPr lang="en-US" altLang="ko-KR" sz="1200" dirty="0">
                <a:latin typeface="+mj-lt"/>
              </a:rPr>
              <a:t>(1000000) + "</a:t>
            </a:r>
            <a:r>
              <a:rPr lang="ko-KR" altLang="en-US" sz="1200" dirty="0">
                <a:latin typeface="+mj-lt"/>
              </a:rPr>
              <a:t>달러입니다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백달러는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CurrencyConverter.toKWR</a:t>
            </a:r>
            <a:r>
              <a:rPr lang="en-US" altLang="ko-KR" sz="1200" dirty="0">
                <a:latin typeface="+mj-lt"/>
              </a:rPr>
              <a:t>(100) +"</a:t>
            </a:r>
            <a:r>
              <a:rPr lang="ko-KR" altLang="en-US" sz="1200" dirty="0">
                <a:latin typeface="+mj-lt"/>
              </a:rPr>
              <a:t>원입니다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336" y="5775647"/>
            <a:ext cx="305083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892.0606601248885</a:t>
            </a:r>
            <a:r>
              <a:rPr lang="ko-KR" altLang="en-US" dirty="0"/>
              <a:t>달러입니다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백달러는</a:t>
            </a:r>
            <a:r>
              <a:rPr lang="ko-KR" altLang="en-US" dirty="0"/>
              <a:t>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static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필드와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이용하여 달러와 한국 원화 사이의 변환을 해주는 환율 계산기를 만들어 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클래스 상속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53578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 // </a:t>
            </a:r>
            <a:r>
              <a:rPr lang="ko-KR" altLang="en-US" sz="1400" dirty="0" smtClean="0"/>
              <a:t>컴파일 오류 발생</a:t>
            </a:r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정의할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한 번 정의되면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r>
              <a:rPr lang="en-US" altLang="ko-KR" sz="1400" strike="sngStrike" dirty="0" smtClean="0"/>
              <a:t>final </a:t>
            </a:r>
            <a:r>
              <a:rPr lang="en-US" altLang="ko-KR" sz="1400" strike="sngStrike" dirty="0" err="1" smtClean="0"/>
              <a:t>int</a:t>
            </a:r>
            <a:r>
              <a:rPr lang="en-US" altLang="ko-KR" sz="1400" strike="sngStrike" dirty="0" smtClean="0"/>
              <a:t> COLS;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초기값을 지정하지 않았음</a:t>
            </a:r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3.141592653589793;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smtClean="0"/>
              <a:t>지향의 특성 </a:t>
            </a:r>
            <a:r>
              <a:rPr lang="en-US" altLang="ko-KR" smtClean="0"/>
              <a:t>: </a:t>
            </a:r>
            <a:r>
              <a:rPr lang="ko-KR" altLang="en-US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630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메시지 또는 함수에서 객체에 따라서 다른 동작 가능함</a:t>
            </a:r>
            <a:endParaRPr lang="en-US" altLang="ko-KR" dirty="0" smtClean="0"/>
          </a:p>
          <a:p>
            <a:pPr lvl="1"/>
            <a:r>
              <a:rPr lang="ko-KR" altLang="en-US" dirty="0"/>
              <a:t>다형성은 </a:t>
            </a:r>
            <a:r>
              <a:rPr lang="ko-KR" altLang="en-US" dirty="0" err="1" smtClean="0"/>
              <a:t>오버라이딩과</a:t>
            </a:r>
            <a:r>
              <a:rPr lang="ko-KR" altLang="en-US" dirty="0" smtClean="0"/>
              <a:t> </a:t>
            </a:r>
            <a:r>
              <a:rPr lang="ko-KR" altLang="en-US" dirty="0"/>
              <a:t>밀접한 </a:t>
            </a:r>
            <a:r>
              <a:rPr lang="ko-KR" altLang="en-US" dirty="0" smtClean="0"/>
              <a:t>관계가 있음</a:t>
            </a:r>
          </a:p>
          <a:p>
            <a:pPr lvl="1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pic>
        <p:nvPicPr>
          <p:cNvPr id="2050" name="Picture 2" descr="C:\Users\secthk\AppData\Local\Microsoft\Windows\Temporary Internet Files\Content.IE5\NOHA6XX2\MCj0427065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5092088"/>
            <a:ext cx="1199234" cy="1300401"/>
          </a:xfrm>
          <a:prstGeom prst="rect">
            <a:avLst/>
          </a:prstGeom>
          <a:noFill/>
        </p:spPr>
      </p:pic>
      <p:pic>
        <p:nvPicPr>
          <p:cNvPr id="2051" name="Picture 3" descr="C:\Users\secthk\AppData\Local\Microsoft\Windows\Temporary Internet Files\Content.IE5\MA4ROW5O\MCj0436209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8882" y="4590498"/>
            <a:ext cx="1214446" cy="1714513"/>
          </a:xfrm>
          <a:prstGeom prst="rect">
            <a:avLst/>
          </a:prstGeom>
          <a:noFill/>
        </p:spPr>
      </p:pic>
      <p:pic>
        <p:nvPicPr>
          <p:cNvPr id="2052" name="Picture 4" descr="C:\Users\secthk\AppData\Local\Microsoft\Windows\Temporary Internet Files\Content.IE5\MA4ROW5O\MCj041748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4616" y="4494493"/>
            <a:ext cx="969264" cy="1906524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1762105" y="4306270"/>
            <a:ext cx="58579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5400000">
            <a:off x="1405709" y="4663460"/>
            <a:ext cx="713586" cy="79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5400000">
            <a:off x="7441426" y="4484865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5311" y="38062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상속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19097" y="5324088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“</a:t>
            </a:r>
            <a:r>
              <a:rPr lang="ko-KR" altLang="en-US" sz="1400" dirty="0" smtClean="0"/>
              <a:t>멍멍</a:t>
            </a:r>
            <a:r>
              <a:rPr lang="en-US" altLang="ko-KR" sz="1400" dirty="0" smtClean="0"/>
              <a:t>!”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231214" y="5423242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“</a:t>
            </a:r>
            <a:r>
              <a:rPr lang="ko-KR" altLang="en-US" sz="1400" dirty="0" smtClean="0"/>
              <a:t>야옹</a:t>
            </a:r>
            <a:r>
              <a:rPr lang="en-US" altLang="ko-KR" sz="1400" dirty="0" smtClean="0"/>
              <a:t>!”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05575" y="5349496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“</a:t>
            </a:r>
            <a:r>
              <a:rPr lang="ko-KR" altLang="en-US" sz="1400" dirty="0" smtClean="0"/>
              <a:t>꼬꼬댁</a:t>
            </a:r>
            <a:r>
              <a:rPr lang="en-US" altLang="ko-KR" sz="1400" dirty="0" smtClean="0"/>
              <a:t>!”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rot="5400000">
            <a:off x="3691725" y="4376914"/>
            <a:ext cx="142876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90997" y="23554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동물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0060" y="26631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부모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33807" y="2663196"/>
            <a:ext cx="1214446" cy="10001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1" name="직선 연결선 20"/>
          <p:cNvCxnSpPr>
            <a:stCxn id="20" idx="1"/>
            <a:endCxn id="20" idx="3"/>
          </p:cNvCxnSpPr>
          <p:nvPr/>
        </p:nvCxnSpPr>
        <p:spPr>
          <a:xfrm rot="10800000" flipH="1">
            <a:off x="3833807" y="3163262"/>
            <a:ext cx="1214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1432" y="270320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26773" y="3157964"/>
            <a:ext cx="1009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소리내기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공통된 특징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특성과 행위 선언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클래스를 구체화한 객체를 </a:t>
            </a:r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객체와 인스턴스는 같은 뜻으로 사용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벽시계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우리집</a:t>
            </a:r>
            <a:r>
              <a:rPr lang="ko-KR" altLang="en-US" dirty="0" smtClean="0"/>
              <a:t> 벽에 걸린 벽시계들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사용중인 실제 책상들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92162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131840" y="1484784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2570</TotalTime>
  <Words>2717</Words>
  <Application>Microsoft Office PowerPoint</Application>
  <PresentationFormat>화면 슬라이드 쇼(4:3)</PresentationFormat>
  <Paragraphs>882</Paragraphs>
  <Slides>63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가을</vt:lpstr>
      <vt:lpstr>제 4 장 클래스와 객체</vt:lpstr>
      <vt:lpstr>객체지향 언어의 목적</vt:lpstr>
      <vt:lpstr>절차 지향 프로그래밍과 객체 지향 프로그래밍</vt:lpstr>
      <vt:lpstr>객체 지향 언어의 특성 : 캡슐화</vt:lpstr>
      <vt:lpstr>객체 지향의 특성 : 상속</vt:lpstr>
      <vt:lpstr>객체 지향 언어에서의 상속</vt:lpstr>
      <vt:lpstr>객체 지향의 특성 : 다형성</vt:lpstr>
      <vt:lpstr>클래스와 객체</vt:lpstr>
      <vt:lpstr>클래스와 객체와의 관계</vt:lpstr>
      <vt:lpstr>사람을 사례로 든 클래스와 객체 사례</vt:lpstr>
      <vt:lpstr>클래스 구성</vt:lpstr>
      <vt:lpstr>클래스 선언</vt:lpstr>
      <vt:lpstr>객체 생성</vt:lpstr>
      <vt:lpstr>객체 생성 및 사용 예</vt:lpstr>
      <vt:lpstr>객체의 활용</vt:lpstr>
      <vt:lpstr>예제 4-1 : 상품 하나를 표현하는 클래스 Goods 만들기</vt:lpstr>
      <vt:lpstr>예제 4-2 : 지수 클래스 MyExp 만들기</vt:lpstr>
      <vt:lpstr>객체 배열</vt:lpstr>
      <vt:lpstr>객체 배열 선언과 생성 사례</vt:lpstr>
      <vt:lpstr>예제 4-3 : 객체 배열 생성</vt:lpstr>
      <vt:lpstr>메소드 형식</vt:lpstr>
      <vt:lpstr>인자 전달 - call by value</vt:lpstr>
      <vt:lpstr>call by value : 기본 데이터의 값 전달 사례</vt:lpstr>
      <vt:lpstr>call by value : 객체 전달 사례</vt:lpstr>
      <vt:lpstr>PowerPoint 프레젠테이션</vt:lpstr>
      <vt:lpstr>call by value : 배열 전달 사례</vt:lpstr>
      <vt:lpstr>예제 4-4 : 배열의 전달</vt:lpstr>
      <vt:lpstr>메소드 오버로딩</vt:lpstr>
      <vt:lpstr>오버로딩된 메소드 호출</vt:lpstr>
      <vt:lpstr>this 레퍼런스</vt:lpstr>
      <vt:lpstr>this에 대한 이해</vt:lpstr>
      <vt:lpstr>객체의 치환</vt:lpstr>
      <vt:lpstr>생성자</vt:lpstr>
      <vt:lpstr>생성자 개념</vt:lpstr>
      <vt:lpstr>생성자 정의와 생성자 호출</vt:lpstr>
      <vt:lpstr>예제 4-5 : 생성자 정의와 호출</vt:lpstr>
      <vt:lpstr>기본 생성자</vt:lpstr>
      <vt:lpstr>기본 생성자가 자동 생성되지 않는 경우</vt:lpstr>
      <vt:lpstr>this(), 생성자에서 다른 생성자 호출</vt:lpstr>
      <vt:lpstr>this() 사용 실패 예</vt:lpstr>
      <vt:lpstr>객체의 소멸과 가비지</vt:lpstr>
      <vt:lpstr>가비지 사례</vt:lpstr>
      <vt:lpstr>예제 4-6 : 가비지 발생</vt:lpstr>
      <vt:lpstr>가비지 컬렉션</vt:lpstr>
      <vt:lpstr>접근 지정자 이해</vt:lpstr>
      <vt:lpstr>클래스 접근 지정자</vt:lpstr>
      <vt:lpstr>멤버 접근 지정자</vt:lpstr>
      <vt:lpstr>접근 지정자의 이해</vt:lpstr>
      <vt:lpstr>PowerPoint 프레젠테이션</vt:lpstr>
      <vt:lpstr>예제 4-7 : 접근 지정자의 사용</vt:lpstr>
      <vt:lpstr>예제 4-7 결과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static 메소드의 제약 조건</vt:lpstr>
      <vt:lpstr>예제 4-8 : static을 이용한 달러와 우리나라 원화 사이의 변환 예제</vt:lpstr>
      <vt:lpstr>final 클래스와 메소드</vt:lpstr>
      <vt:lpstr>final 필드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Kitae</cp:lastModifiedBy>
  <cp:revision>149</cp:revision>
  <dcterms:created xsi:type="dcterms:W3CDTF">2011-08-27T14:53:28Z</dcterms:created>
  <dcterms:modified xsi:type="dcterms:W3CDTF">2013-10-15T04:04:00Z</dcterms:modified>
</cp:coreProperties>
</file>